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0" r:id="rId2"/>
    <p:sldId id="261" r:id="rId3"/>
    <p:sldId id="274" r:id="rId4"/>
    <p:sldId id="262" r:id="rId5"/>
    <p:sldId id="279" r:id="rId6"/>
    <p:sldId id="263" r:id="rId7"/>
    <p:sldId id="264" r:id="rId8"/>
    <p:sldId id="266" r:id="rId9"/>
    <p:sldId id="265" r:id="rId10"/>
    <p:sldId id="282" r:id="rId11"/>
    <p:sldId id="281" r:id="rId12"/>
    <p:sldId id="290" r:id="rId13"/>
    <p:sldId id="301" r:id="rId14"/>
    <p:sldId id="302" r:id="rId15"/>
    <p:sldId id="303" r:id="rId16"/>
    <p:sldId id="304" r:id="rId17"/>
    <p:sldId id="312" r:id="rId18"/>
    <p:sldId id="277" r:id="rId19"/>
    <p:sldId id="268" r:id="rId20"/>
  </p:sldIdLst>
  <p:sldSz cx="13004800" cy="9753600"/>
  <p:notesSz cx="6858000" cy="9144000"/>
  <p:defaultTextStyle>
    <a:lvl1pPr algn="ctr" defTabSz="584200">
      <a:defRPr sz="3600">
        <a:latin typeface="+mn-lt"/>
        <a:ea typeface="+mn-ea"/>
        <a:cs typeface="+mn-cs"/>
        <a:sym typeface="ヒラギノ角ゴ ProN W3"/>
      </a:defRPr>
    </a:lvl1pPr>
    <a:lvl2pPr indent="228600" algn="ctr" defTabSz="584200">
      <a:defRPr sz="3600">
        <a:latin typeface="+mn-lt"/>
        <a:ea typeface="+mn-ea"/>
        <a:cs typeface="+mn-cs"/>
        <a:sym typeface="ヒラギノ角ゴ ProN W3"/>
      </a:defRPr>
    </a:lvl2pPr>
    <a:lvl3pPr indent="457200" algn="ctr" defTabSz="584200">
      <a:defRPr sz="3600">
        <a:latin typeface="+mn-lt"/>
        <a:ea typeface="+mn-ea"/>
        <a:cs typeface="+mn-cs"/>
        <a:sym typeface="ヒラギノ角ゴ ProN W3"/>
      </a:defRPr>
    </a:lvl3pPr>
    <a:lvl4pPr indent="685800" algn="ctr" defTabSz="584200">
      <a:defRPr sz="3600">
        <a:latin typeface="+mn-lt"/>
        <a:ea typeface="+mn-ea"/>
        <a:cs typeface="+mn-cs"/>
        <a:sym typeface="ヒラギノ角ゴ ProN W3"/>
      </a:defRPr>
    </a:lvl4pPr>
    <a:lvl5pPr indent="914400" algn="ctr" defTabSz="584200">
      <a:defRPr sz="3600">
        <a:latin typeface="+mn-lt"/>
        <a:ea typeface="+mn-ea"/>
        <a:cs typeface="+mn-cs"/>
        <a:sym typeface="ヒラギノ角ゴ ProN W3"/>
      </a:defRPr>
    </a:lvl5pPr>
    <a:lvl6pPr indent="1143000" algn="ctr" defTabSz="584200">
      <a:defRPr sz="3600">
        <a:latin typeface="+mn-lt"/>
        <a:ea typeface="+mn-ea"/>
        <a:cs typeface="+mn-cs"/>
        <a:sym typeface="ヒラギノ角ゴ ProN W3"/>
      </a:defRPr>
    </a:lvl6pPr>
    <a:lvl7pPr indent="1371600" algn="ctr" defTabSz="584200">
      <a:defRPr sz="3600">
        <a:latin typeface="+mn-lt"/>
        <a:ea typeface="+mn-ea"/>
        <a:cs typeface="+mn-cs"/>
        <a:sym typeface="ヒラギノ角ゴ ProN W3"/>
      </a:defRPr>
    </a:lvl7pPr>
    <a:lvl8pPr indent="1600200" algn="ctr" defTabSz="584200">
      <a:defRPr sz="3600">
        <a:latin typeface="+mn-lt"/>
        <a:ea typeface="+mn-ea"/>
        <a:cs typeface="+mn-cs"/>
        <a:sym typeface="ヒラギノ角ゴ ProN W3"/>
      </a:defRPr>
    </a:lvl8pPr>
    <a:lvl9pPr indent="1828800" algn="ctr" defTabSz="584200">
      <a:defRPr sz="3600">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22" autoAdjust="0"/>
  </p:normalViewPr>
  <p:slideViewPr>
    <p:cSldViewPr snapToGrid="0" snapToObjects="1">
      <p:cViewPr>
        <p:scale>
          <a:sx n="30" d="100"/>
          <a:sy n="30" d="100"/>
        </p:scale>
        <p:origin x="-1104" y="-204"/>
      </p:cViewPr>
      <p:guideLst>
        <p:guide orient="horz" pos="3072"/>
        <p:guide pos="4096"/>
      </p:guideLst>
    </p:cSldViewPr>
  </p:slid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43" d="100"/>
          <a:sy n="43" d="100"/>
        </p:scale>
        <p:origin x="-17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4357418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3971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12</a:t>
            </a:fld>
            <a:endParaRPr lang="en-US" altLang="ja-JP"/>
          </a:p>
        </p:txBody>
      </p:sp>
    </p:spTree>
    <p:extLst>
      <p:ext uri="{BB962C8B-B14F-4D97-AF65-F5344CB8AC3E}">
        <p14:creationId xmlns:p14="http://schemas.microsoft.com/office/powerpoint/2010/main" val="383780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13</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solidFill>
                  <a:prstClr val="black"/>
                </a:solidFill>
              </a:rPr>
              <a:pPr>
                <a:defRPr/>
              </a:pPr>
              <a:t>14</a:t>
            </a:fld>
            <a:endParaRPr lang="en-US" altLang="ja-JP">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15</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16</a:t>
            </a:fld>
            <a:endParaRPr lang="en-US" altLang="ja-JP"/>
          </a:p>
        </p:txBody>
      </p:sp>
    </p:spTree>
    <p:extLst>
      <p:ext uri="{BB962C8B-B14F-4D97-AF65-F5344CB8AC3E}">
        <p14:creationId xmlns:p14="http://schemas.microsoft.com/office/powerpoint/2010/main" val="345349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p:cNvSpPr>
          <p:nvPr>
            <p:ph type="sldImg"/>
          </p:nvPr>
        </p:nvSpPr>
        <p:spPr>
          <a:ln/>
        </p:spPr>
      </p:sp>
      <p:sp>
        <p:nvSpPr>
          <p:cNvPr id="139266" name="ノート プレースホルダー 2"/>
          <p:cNvSpPr>
            <a:spLocks noGrp="1"/>
          </p:cNvSpPr>
          <p:nvPr>
            <p:ph type="body" idx="1"/>
          </p:nvPr>
        </p:nvSpPr>
        <p:spPr>
          <a:noFill/>
          <a:ln/>
        </p:spPr>
        <p:txBody>
          <a:bodyPr/>
          <a:lstStyle/>
          <a:p>
            <a:endParaRPr kumimoji="1" lang="ja-JP" altLang="en-US" smtClean="0"/>
          </a:p>
        </p:txBody>
      </p:sp>
      <p:sp>
        <p:nvSpPr>
          <p:cNvPr id="207875" name="スライド番号プレースホルダー 3"/>
          <p:cNvSpPr>
            <a:spLocks noGrp="1"/>
          </p:cNvSpPr>
          <p:nvPr>
            <p:ph type="sldNum" sz="quarter" idx="5"/>
          </p:nvPr>
        </p:nvSpPr>
        <p:spPr>
          <a:xfrm>
            <a:off x="3884355" y="8685357"/>
            <a:ext cx="2972108" cy="457040"/>
          </a:xfrm>
          <a:prstGeom prst="rect">
            <a:avLst/>
          </a:prstGeom>
        </p:spPr>
        <p:txBody>
          <a:bodyPr/>
          <a:lstStyle/>
          <a:p>
            <a:pPr>
              <a:defRPr/>
            </a:pPr>
            <a:fld id="{142D4879-E886-4C14-BC17-D2CFE06ED7C7}" type="slidenum">
              <a:rPr lang="en-US" altLang="ja-JP" smtClean="0">
                <a:latin typeface="Times New Roman" pitchFamily="18" charset="0"/>
              </a:rPr>
              <a:pPr>
                <a:defRPr/>
              </a:pPr>
              <a:t>17</a:t>
            </a:fld>
            <a:endParaRPr lang="en-US" altLang="ja-JP"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4521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Tree>
    <p:extLst>
      <p:ext uri="{BB962C8B-B14F-4D97-AF65-F5344CB8AC3E}">
        <p14:creationId xmlns:p14="http://schemas.microsoft.com/office/powerpoint/2010/main" val="421228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4839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91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4913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en-US" altLang="ja-JP" dirty="0" smtClean="0"/>
          </a:p>
        </p:txBody>
      </p:sp>
    </p:spTree>
    <p:extLst>
      <p:ext uri="{BB962C8B-B14F-4D97-AF65-F5344CB8AC3E}">
        <p14:creationId xmlns:p14="http://schemas.microsoft.com/office/powerpoint/2010/main" val="222250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991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6606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zh-TW" dirty="0" err="1" smtClean="0">
                <a:latin typeface="Arial" charset="0"/>
              </a:rPr>
              <a:t>Polymethoxyflavonoids</a:t>
            </a:r>
            <a:r>
              <a:rPr lang="en-US" altLang="zh-TW" dirty="0" smtClean="0">
                <a:latin typeface="Arial" charset="0"/>
              </a:rPr>
              <a:t> posses many anti-inflammatory properties.  They can scavenge free radical spices; inhibit some enzymes like matrix metalloproteinase-1, MMP-3 and MMP-9, </a:t>
            </a:r>
            <a:r>
              <a:rPr lang="en-US" altLang="zh-TW" dirty="0" err="1" smtClean="0">
                <a:latin typeface="Arial" charset="0"/>
              </a:rPr>
              <a:t>prostalgladin</a:t>
            </a:r>
            <a:r>
              <a:rPr lang="en-US" altLang="zh-TW" dirty="0" smtClean="0">
                <a:latin typeface="Arial" charset="0"/>
              </a:rPr>
              <a:t> enzyme-2, COX-2, </a:t>
            </a:r>
            <a:r>
              <a:rPr lang="en-US" altLang="zh-TW" dirty="0" err="1" smtClean="0">
                <a:latin typeface="Arial" charset="0"/>
              </a:rPr>
              <a:t>iNOS</a:t>
            </a:r>
            <a:r>
              <a:rPr lang="en-US" altLang="zh-TW" dirty="0" smtClean="0">
                <a:latin typeface="Arial" charset="0"/>
              </a:rPr>
              <a:t> </a:t>
            </a:r>
            <a:r>
              <a:rPr lang="en-US" altLang="zh-TW" dirty="0" err="1" smtClean="0">
                <a:latin typeface="Arial" charset="0"/>
              </a:rPr>
              <a:t>etc</a:t>
            </a:r>
            <a:r>
              <a:rPr lang="en-US" altLang="zh-TW" dirty="0" smtClean="0">
                <a:latin typeface="Arial" charset="0"/>
              </a:rPr>
              <a:t>; they can down regulate the activation of some transcription activators; also they can down regulate the over-expression of some protein mediators, such as some enzymes and some cytokines.</a:t>
            </a:r>
          </a:p>
          <a:p>
            <a:pPr eaLnBrk="1" hangingPunct="1"/>
            <a:r>
              <a:rPr lang="en-US" altLang="zh-TW" dirty="0" smtClean="0">
                <a:latin typeface="Arial" charset="0"/>
              </a:rPr>
              <a:t>Chronic inflammation has been found to be associated with the increased risk of cancer at various sites.  Inflammation causes the activation of variety of inflammatory cells, which in turn induce and activate  several oxidant-generating enzymes, such as NADPH oxidase, </a:t>
            </a:r>
            <a:r>
              <a:rPr lang="en-US" altLang="zh-TW" dirty="0" err="1" smtClean="0">
                <a:latin typeface="Arial" charset="0"/>
              </a:rPr>
              <a:t>iNOS</a:t>
            </a:r>
            <a:r>
              <a:rPr lang="en-US" altLang="zh-TW" dirty="0" smtClean="0">
                <a:latin typeface="Arial" charset="0"/>
              </a:rPr>
              <a:t>, myeloperoxidase and eosinophil peroxidase.  These enzymes generate high concentrations of diverse free radicals and oxidants including superoxide anion, nitric oxide, </a:t>
            </a:r>
            <a:r>
              <a:rPr lang="en-US" altLang="zh-TW" dirty="0" err="1" smtClean="0">
                <a:latin typeface="Arial" charset="0"/>
              </a:rPr>
              <a:t>nitroxyl</a:t>
            </a:r>
            <a:r>
              <a:rPr lang="en-US" altLang="zh-TW" dirty="0" smtClean="0">
                <a:latin typeface="Arial" charset="0"/>
              </a:rPr>
              <a:t>, nitrogen dioxide, hydrogen peroxide, </a:t>
            </a:r>
            <a:r>
              <a:rPr lang="en-US" altLang="zh-TW" dirty="0" err="1" smtClean="0">
                <a:latin typeface="Arial" charset="0"/>
              </a:rPr>
              <a:t>hypochlorous</a:t>
            </a:r>
            <a:r>
              <a:rPr lang="en-US" altLang="zh-TW" dirty="0" smtClean="0">
                <a:latin typeface="Arial" charset="0"/>
              </a:rPr>
              <a:t> acid and </a:t>
            </a:r>
            <a:r>
              <a:rPr lang="en-US" altLang="zh-TW" dirty="0" err="1" smtClean="0">
                <a:latin typeface="Arial" charset="0"/>
              </a:rPr>
              <a:t>hypobromous</a:t>
            </a:r>
            <a:r>
              <a:rPr lang="en-US" altLang="zh-TW" dirty="0" smtClean="0">
                <a:latin typeface="Arial" charset="0"/>
              </a:rPr>
              <a:t> acid.  These free radicals and oxidants react each other and produce other more potent ROS, RNS, such as </a:t>
            </a:r>
            <a:r>
              <a:rPr lang="en-US" altLang="zh-TW" dirty="0" err="1" smtClean="0">
                <a:latin typeface="Arial" charset="0"/>
              </a:rPr>
              <a:t>peroxynitrile</a:t>
            </a:r>
            <a:r>
              <a:rPr lang="en-US" altLang="zh-TW" dirty="0" smtClean="0">
                <a:latin typeface="Arial" charset="0"/>
              </a:rPr>
              <a:t>.  The adverse effects of these reactive species are to damage DNA, RNA, lipids and proteins by nitration, oxidation, </a:t>
            </a:r>
            <a:r>
              <a:rPr lang="en-US" altLang="zh-TW" dirty="0" err="1" smtClean="0">
                <a:latin typeface="Arial" charset="0"/>
              </a:rPr>
              <a:t>chloronation</a:t>
            </a:r>
            <a:r>
              <a:rPr lang="en-US" altLang="zh-TW" dirty="0" smtClean="0">
                <a:latin typeface="Arial" charset="0"/>
              </a:rPr>
              <a:t> and </a:t>
            </a:r>
            <a:r>
              <a:rPr lang="en-US" altLang="zh-TW" dirty="0" err="1" smtClean="0">
                <a:latin typeface="Arial" charset="0"/>
              </a:rPr>
              <a:t>bromination</a:t>
            </a:r>
            <a:r>
              <a:rPr lang="en-US" altLang="zh-TW" dirty="0" smtClean="0">
                <a:latin typeface="Arial" charset="0"/>
              </a:rPr>
              <a:t> reactions, which leads to increased mutations and altered functions of enzymes and proteins, consequently, contributing to the multistage carcinogenesis process.</a:t>
            </a:r>
          </a:p>
          <a:p>
            <a:pPr eaLnBrk="1" hangingPunct="1"/>
            <a:endParaRPr lang="en-US" altLang="zh-TW" dirty="0" smtClean="0">
              <a:latin typeface="Arial" charset="0"/>
            </a:endParaRPr>
          </a:p>
        </p:txBody>
      </p:sp>
      <p:sp>
        <p:nvSpPr>
          <p:cNvPr id="4" name="スライド番号プレースホルダー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10</a:t>
            </a:fld>
            <a:endParaRPr lang="en-US" altLang="ja-JP"/>
          </a:p>
        </p:txBody>
      </p:sp>
    </p:spTree>
    <p:extLst>
      <p:ext uri="{BB962C8B-B14F-4D97-AF65-F5344CB8AC3E}">
        <p14:creationId xmlns:p14="http://schemas.microsoft.com/office/powerpoint/2010/main" val="395827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85905" y="8688919"/>
            <a:ext cx="2972097" cy="455083"/>
          </a:xfrm>
          <a:prstGeom prst="rect">
            <a:avLst/>
          </a:prstGeom>
        </p:spPr>
        <p:txBody>
          <a:bodyPr/>
          <a:lstStyle/>
          <a:p>
            <a:pPr>
              <a:defRPr/>
            </a:pPr>
            <a:fld id="{8F633C1A-8AA0-4A9C-9445-B5E8F7AA72CB}" type="slidenum">
              <a:rPr lang="en-US" altLang="ja-JP" smtClean="0"/>
              <a:pPr>
                <a:defRPr/>
              </a:pPr>
              <a:t>11</a:t>
            </a:fld>
            <a:endParaRPr lang="en-US" altLang="ja-JP"/>
          </a:p>
        </p:txBody>
      </p:sp>
    </p:spTree>
    <p:extLst>
      <p:ext uri="{BB962C8B-B14F-4D97-AF65-F5344CB8AC3E}">
        <p14:creationId xmlns:p14="http://schemas.microsoft.com/office/powerpoint/2010/main" val="309602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タイトルテキスト</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タイトルテキスト</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本文レベル1</a:t>
            </a:r>
          </a:p>
          <a:p>
            <a:pPr lvl="1">
              <a:defRPr sz="1800"/>
            </a:pPr>
            <a:r>
              <a:rPr sz="3200"/>
              <a:t>本文レベル2</a:t>
            </a:r>
          </a:p>
          <a:p>
            <a:pPr lvl="2">
              <a:defRPr sz="1800"/>
            </a:pPr>
            <a:r>
              <a:rPr sz="3200"/>
              <a:t>本文レベル3</a:t>
            </a:r>
          </a:p>
          <a:p>
            <a:pPr lvl="3">
              <a:defRPr sz="1800"/>
            </a:pPr>
            <a:r>
              <a:rPr sz="3200"/>
              <a:t>本文レベル4</a:t>
            </a:r>
          </a:p>
          <a:p>
            <a:pPr lvl="4">
              <a:defRPr sz="1800"/>
            </a:pPr>
            <a:r>
              <a:rPr sz="3200"/>
              <a:t>本文レベル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タイトルテキスト</a:t>
            </a:r>
          </a:p>
        </p:txBody>
      </p:sp>
      <p:sp>
        <p:nvSpPr>
          <p:cNvPr id="19" name="Shape 19"/>
          <p:cNvSpPr>
            <a:spLocks noGrp="1"/>
          </p:cNvSpPr>
          <p:nvPr>
            <p:ph type="body" idx="1"/>
          </p:nvPr>
        </p:nvSpPr>
        <p:spPr>
          <a:prstGeom prst="rect">
            <a:avLst/>
          </a:prstGeom>
        </p:spPr>
        <p:txBody>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21" name="Shape 21"/>
          <p:cNvSpPr>
            <a:spLocks noGrp="1"/>
          </p:cNvSpPr>
          <p:nvPr>
            <p:ph type="title"/>
          </p:nvPr>
        </p:nvSpPr>
        <p:spPr>
          <a:xfrm>
            <a:off x="952500" y="393700"/>
            <a:ext cx="11099800" cy="2159000"/>
          </a:xfrm>
          <a:prstGeom prst="rect">
            <a:avLst/>
          </a:prstGeom>
        </p:spPr>
        <p:txBody>
          <a:bodyPr/>
          <a:lstStyle/>
          <a:p>
            <a:pPr lvl="0">
              <a:defRPr sz="1800"/>
            </a:pPr>
            <a:r>
              <a:rPr sz="8000"/>
              <a:t>タイトルテキスト</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本文レベル1</a:t>
            </a:r>
          </a:p>
          <a:p>
            <a:pPr lvl="1">
              <a:defRPr sz="1800"/>
            </a:pPr>
            <a:r>
              <a:rPr sz="2800"/>
              <a:t>本文レベル2</a:t>
            </a:r>
          </a:p>
          <a:p>
            <a:pPr lvl="2">
              <a:defRPr sz="1800"/>
            </a:pPr>
            <a:r>
              <a:rPr sz="2800"/>
              <a:t>本文レベル3</a:t>
            </a:r>
          </a:p>
          <a:p>
            <a:pPr lvl="3">
              <a:defRPr sz="1800"/>
            </a:pPr>
            <a:r>
              <a:rPr sz="2800"/>
              <a:t>本文レベル4</a:t>
            </a:r>
          </a:p>
          <a:p>
            <a:pPr lvl="4">
              <a:defRPr sz="1800"/>
            </a:pPr>
            <a:r>
              <a:rPr sz="2800"/>
              <a:t>本文レベル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1"/>
            <a:ext cx="3034453" cy="512516"/>
          </a:xfrm>
          <a:prstGeom prst="rect">
            <a:avLst/>
          </a:prstGeom>
        </p:spPr>
        <p:txBody>
          <a:bodyPr lIns="130046" tIns="65023" rIns="130046" bIns="65023"/>
          <a:lstStyle>
            <a:lvl1pPr>
              <a:defRPr/>
            </a:lvl1pPr>
          </a:lstStyle>
          <a:p>
            <a:pPr>
              <a:defRPr/>
            </a:pPr>
            <a:endParaRPr lang="en-US" altLang="ja-JP"/>
          </a:p>
        </p:txBody>
      </p:sp>
      <p:sp>
        <p:nvSpPr>
          <p:cNvPr id="3" name="フッター プレースホルダー 2"/>
          <p:cNvSpPr>
            <a:spLocks noGrp="1"/>
          </p:cNvSpPr>
          <p:nvPr>
            <p:ph type="ftr" sz="quarter" idx="11"/>
          </p:nvPr>
        </p:nvSpPr>
        <p:spPr>
          <a:xfrm>
            <a:off x="3129281" y="1"/>
            <a:ext cx="6398542" cy="512516"/>
          </a:xfrm>
          <a:prstGeom prst="rect">
            <a:avLst/>
          </a:prstGeom>
        </p:spPr>
        <p:txBody>
          <a:bodyPr lIns="130046" tIns="65023" rIns="130046" bIns="65023"/>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10972800" y="1"/>
            <a:ext cx="2032000" cy="512516"/>
          </a:xfrm>
          <a:prstGeom prst="rect">
            <a:avLst/>
          </a:prstGeom>
        </p:spPr>
        <p:txBody>
          <a:bodyPr lIns="130046" tIns="65023" rIns="130046" bIns="65023"/>
          <a:lstStyle>
            <a:lvl1pPr algn="ctr">
              <a:defRPr/>
            </a:lvl1pPr>
          </a:lstStyle>
          <a:p>
            <a:pPr>
              <a:defRPr/>
            </a:pPr>
            <a:fld id="{B03D2454-9E71-4C4A-9F38-2535DA388D7D}" type="slidenum">
              <a:rPr lang="en-US" altLang="ja-JP"/>
              <a:pPr>
                <a:defRPr/>
              </a:pPr>
              <a:t>‹#›</a:t>
            </a:fld>
            <a:endParaRPr lang="en-US"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240" y="3657591"/>
            <a:ext cx="11704320" cy="1625600"/>
          </a:xfrm>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a:xfrm>
            <a:off x="0" y="1"/>
            <a:ext cx="3034453" cy="512516"/>
          </a:xfrm>
          <a:prstGeom prst="rect">
            <a:avLst/>
          </a:prstGeom>
        </p:spPr>
        <p:txBody>
          <a:bodyPr lIns="130046" tIns="65023" rIns="130046" bIns="65023"/>
          <a:lstStyle>
            <a:lvl1pPr>
              <a:defRPr/>
            </a:lvl1pPr>
          </a:lstStyle>
          <a:p>
            <a:pPr>
              <a:defRPr/>
            </a:pPr>
            <a:endParaRPr lang="en-US" altLang="ja-JP"/>
          </a:p>
        </p:txBody>
      </p:sp>
      <p:sp>
        <p:nvSpPr>
          <p:cNvPr id="4" name="フッター プレースホルダー 3"/>
          <p:cNvSpPr>
            <a:spLocks noGrp="1"/>
          </p:cNvSpPr>
          <p:nvPr>
            <p:ph type="ftr" sz="quarter" idx="11"/>
          </p:nvPr>
        </p:nvSpPr>
        <p:spPr>
          <a:xfrm>
            <a:off x="3129281" y="1"/>
            <a:ext cx="6398542" cy="512516"/>
          </a:xfrm>
          <a:prstGeom prst="rect">
            <a:avLst/>
          </a:prstGeom>
        </p:spPr>
        <p:txBody>
          <a:bodyPr lIns="130046" tIns="65023" rIns="130046" bIns="65023"/>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10972800" y="1"/>
            <a:ext cx="2032000" cy="512516"/>
          </a:xfrm>
          <a:prstGeom prst="rect">
            <a:avLst/>
          </a:prstGeom>
        </p:spPr>
        <p:txBody>
          <a:bodyPr lIns="130046" tIns="65023" rIns="130046" bIns="65023"/>
          <a:lstStyle>
            <a:lvl1pPr algn="ctr">
              <a:defRPr/>
            </a:lvl1pPr>
          </a:lstStyle>
          <a:p>
            <a:pPr>
              <a:defRPr/>
            </a:pPr>
            <a:fld id="{05C9B85B-2976-4430-94A9-B2B7BAE2C185}" type="slidenum">
              <a:rPr lang="en-US" altLang="ja-JP"/>
              <a:pPr>
                <a:defRPr/>
              </a:pPr>
              <a:t>‹#›</a:t>
            </a:fld>
            <a:endParaRPr lang="en-US" altLang="ja-JP"/>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タイトルテキスト</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本文レベル1</a:t>
            </a:r>
          </a:p>
          <a:p>
            <a:pPr lvl="1">
              <a:defRPr sz="1800"/>
            </a:pPr>
            <a:r>
              <a:rPr sz="3600"/>
              <a:t>本文レベル2</a:t>
            </a:r>
          </a:p>
          <a:p>
            <a:pPr lvl="2">
              <a:defRPr sz="1800"/>
            </a:pPr>
            <a:r>
              <a:rPr sz="3600"/>
              <a:t>本文レベル3</a:t>
            </a:r>
          </a:p>
          <a:p>
            <a:pPr lvl="3">
              <a:defRPr sz="1800"/>
            </a:pPr>
            <a:r>
              <a:rPr sz="3600"/>
              <a:t>本文レベル4</a:t>
            </a:r>
          </a:p>
          <a:p>
            <a:pPr lvl="4">
              <a:defRPr sz="1800"/>
            </a:pPr>
            <a:r>
              <a:rPr sz="3600"/>
              <a:t>本文レベル 5</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9" r:id="rId6"/>
    <p:sldLayoutId id="2147483660" r:id="rId7"/>
    <p:sldLayoutId id="2147483661" r:id="rId8"/>
    <p:sldLayoutId id="2147483663" r:id="rId9"/>
  </p:sldLayoutIdLst>
  <p:transition spd="med"/>
  <p:txStyles>
    <p:titleStyle>
      <a:lvl1pPr algn="ctr" defTabSz="584200">
        <a:defRPr sz="8000">
          <a:latin typeface="+mn-lt"/>
          <a:ea typeface="+mn-ea"/>
          <a:cs typeface="+mn-cs"/>
          <a:sym typeface="ヒラギノ角ゴ ProN W3"/>
        </a:defRPr>
      </a:lvl1pPr>
      <a:lvl2pPr indent="228600" algn="ctr" defTabSz="584200">
        <a:defRPr sz="8000">
          <a:latin typeface="+mn-lt"/>
          <a:ea typeface="+mn-ea"/>
          <a:cs typeface="+mn-cs"/>
          <a:sym typeface="ヒラギノ角ゴ ProN W3"/>
        </a:defRPr>
      </a:lvl2pPr>
      <a:lvl3pPr indent="457200" algn="ctr" defTabSz="584200">
        <a:defRPr sz="8000">
          <a:latin typeface="+mn-lt"/>
          <a:ea typeface="+mn-ea"/>
          <a:cs typeface="+mn-cs"/>
          <a:sym typeface="ヒラギノ角ゴ ProN W3"/>
        </a:defRPr>
      </a:lvl3pPr>
      <a:lvl4pPr indent="685800" algn="ctr" defTabSz="584200">
        <a:defRPr sz="8000">
          <a:latin typeface="+mn-lt"/>
          <a:ea typeface="+mn-ea"/>
          <a:cs typeface="+mn-cs"/>
          <a:sym typeface="ヒラギノ角ゴ ProN W3"/>
        </a:defRPr>
      </a:lvl4pPr>
      <a:lvl5pPr indent="914400" algn="ctr" defTabSz="584200">
        <a:defRPr sz="8000">
          <a:latin typeface="+mn-lt"/>
          <a:ea typeface="+mn-ea"/>
          <a:cs typeface="+mn-cs"/>
          <a:sym typeface="ヒラギノ角ゴ ProN W3"/>
        </a:defRPr>
      </a:lvl5pPr>
      <a:lvl6pPr indent="1143000" algn="ctr" defTabSz="584200">
        <a:defRPr sz="8000">
          <a:latin typeface="+mn-lt"/>
          <a:ea typeface="+mn-ea"/>
          <a:cs typeface="+mn-cs"/>
          <a:sym typeface="ヒラギノ角ゴ ProN W3"/>
        </a:defRPr>
      </a:lvl6pPr>
      <a:lvl7pPr indent="1371600" algn="ctr" defTabSz="584200">
        <a:defRPr sz="8000">
          <a:latin typeface="+mn-lt"/>
          <a:ea typeface="+mn-ea"/>
          <a:cs typeface="+mn-cs"/>
          <a:sym typeface="ヒラギノ角ゴ ProN W3"/>
        </a:defRPr>
      </a:lvl7pPr>
      <a:lvl8pPr indent="1600200" algn="ctr" defTabSz="584200">
        <a:defRPr sz="8000">
          <a:latin typeface="+mn-lt"/>
          <a:ea typeface="+mn-ea"/>
          <a:cs typeface="+mn-cs"/>
          <a:sym typeface="ヒラギノ角ゴ ProN W3"/>
        </a:defRPr>
      </a:lvl8pPr>
      <a:lvl9pPr indent="1828800" algn="ctr" defTabSz="584200">
        <a:defRPr sz="8000">
          <a:latin typeface="+mn-lt"/>
          <a:ea typeface="+mn-ea"/>
          <a:cs typeface="+mn-cs"/>
          <a:sym typeface="ヒラギノ角ゴ ProN W3"/>
        </a:defRPr>
      </a:lvl9pPr>
    </p:titleStyle>
    <p:bodyStyle>
      <a:lvl1pPr marL="444500" indent="-444500" defTabSz="584200">
        <a:spcBef>
          <a:spcPts val="4200"/>
        </a:spcBef>
        <a:buSzPct val="75000"/>
        <a:buChar char="•"/>
        <a:defRPr sz="3600">
          <a:latin typeface="+mn-lt"/>
          <a:ea typeface="+mn-ea"/>
          <a:cs typeface="+mn-cs"/>
          <a:sym typeface="ヒラギノ角ゴ ProN W3"/>
        </a:defRPr>
      </a:lvl1pPr>
      <a:lvl2pPr marL="889000" indent="-444500" defTabSz="584200">
        <a:spcBef>
          <a:spcPts val="4200"/>
        </a:spcBef>
        <a:buSzPct val="75000"/>
        <a:buChar char="•"/>
        <a:defRPr sz="3600">
          <a:latin typeface="+mn-lt"/>
          <a:ea typeface="+mn-ea"/>
          <a:cs typeface="+mn-cs"/>
          <a:sym typeface="ヒラギノ角ゴ ProN W3"/>
        </a:defRPr>
      </a:lvl2pPr>
      <a:lvl3pPr marL="1333500" indent="-444500" defTabSz="584200">
        <a:spcBef>
          <a:spcPts val="4200"/>
        </a:spcBef>
        <a:buSzPct val="75000"/>
        <a:buChar char="•"/>
        <a:defRPr sz="3600">
          <a:latin typeface="+mn-lt"/>
          <a:ea typeface="+mn-ea"/>
          <a:cs typeface="+mn-cs"/>
          <a:sym typeface="ヒラギノ角ゴ ProN W3"/>
        </a:defRPr>
      </a:lvl3pPr>
      <a:lvl4pPr marL="1778000" indent="-444500" defTabSz="584200">
        <a:spcBef>
          <a:spcPts val="4200"/>
        </a:spcBef>
        <a:buSzPct val="75000"/>
        <a:buChar char="•"/>
        <a:defRPr sz="3600">
          <a:latin typeface="+mn-lt"/>
          <a:ea typeface="+mn-ea"/>
          <a:cs typeface="+mn-cs"/>
          <a:sym typeface="ヒラギノ角ゴ ProN W3"/>
        </a:defRPr>
      </a:lvl4pPr>
      <a:lvl5pPr marL="2222500" indent="-444500" defTabSz="584200">
        <a:spcBef>
          <a:spcPts val="4200"/>
        </a:spcBef>
        <a:buSzPct val="75000"/>
        <a:buChar char="•"/>
        <a:defRPr sz="3600">
          <a:latin typeface="+mn-lt"/>
          <a:ea typeface="+mn-ea"/>
          <a:cs typeface="+mn-cs"/>
          <a:sym typeface="ヒラギノ角ゴ ProN W3"/>
        </a:defRPr>
      </a:lvl5pPr>
      <a:lvl6pPr marL="2667000" indent="-444500" defTabSz="584200">
        <a:spcBef>
          <a:spcPts val="4200"/>
        </a:spcBef>
        <a:buSzPct val="75000"/>
        <a:buChar char="•"/>
        <a:defRPr sz="3600">
          <a:latin typeface="+mn-lt"/>
          <a:ea typeface="+mn-ea"/>
          <a:cs typeface="+mn-cs"/>
          <a:sym typeface="ヒラギノ角ゴ ProN W3"/>
        </a:defRPr>
      </a:lvl6pPr>
      <a:lvl7pPr marL="3111500" indent="-444500" defTabSz="584200">
        <a:spcBef>
          <a:spcPts val="4200"/>
        </a:spcBef>
        <a:buSzPct val="75000"/>
        <a:buChar char="•"/>
        <a:defRPr sz="3600">
          <a:latin typeface="+mn-lt"/>
          <a:ea typeface="+mn-ea"/>
          <a:cs typeface="+mn-cs"/>
          <a:sym typeface="ヒラギノ角ゴ ProN W3"/>
        </a:defRPr>
      </a:lvl7pPr>
      <a:lvl8pPr marL="3556000" indent="-444500" defTabSz="584200">
        <a:spcBef>
          <a:spcPts val="4200"/>
        </a:spcBef>
        <a:buSzPct val="75000"/>
        <a:buChar char="•"/>
        <a:defRPr sz="3600">
          <a:latin typeface="+mn-lt"/>
          <a:ea typeface="+mn-ea"/>
          <a:cs typeface="+mn-cs"/>
          <a:sym typeface="ヒラギノ角ゴ ProN W3"/>
        </a:defRPr>
      </a:lvl8pPr>
      <a:lvl9pPr marL="4000500" indent="-444500" defTabSz="584200">
        <a:spcBef>
          <a:spcPts val="4200"/>
        </a:spcBef>
        <a:buSzPct val="75000"/>
        <a:buChar char="•"/>
        <a:defRPr sz="3600">
          <a:latin typeface="+mn-lt"/>
          <a:ea typeface="+mn-ea"/>
          <a:cs typeface="+mn-cs"/>
          <a:sym typeface="ヒラギノ角ゴ ProN W3"/>
        </a:defRPr>
      </a:lvl9pPr>
    </p:bodyStyle>
    <p:otherStyle>
      <a:lvl1pPr algn="ctr" defTabSz="584200">
        <a:defRPr>
          <a:solidFill>
            <a:schemeClr val="tx1"/>
          </a:solidFill>
          <a:latin typeface="+mn-lt"/>
          <a:ea typeface="+mn-ea"/>
          <a:cs typeface="+mn-cs"/>
          <a:sym typeface="ヒラギノ角ゴ ProN W3"/>
        </a:defRPr>
      </a:lvl1pPr>
      <a:lvl2pPr indent="228600" algn="ctr" defTabSz="584200">
        <a:defRPr>
          <a:solidFill>
            <a:schemeClr val="tx1"/>
          </a:solidFill>
          <a:latin typeface="+mn-lt"/>
          <a:ea typeface="+mn-ea"/>
          <a:cs typeface="+mn-cs"/>
          <a:sym typeface="ヒラギノ角ゴ ProN W3"/>
        </a:defRPr>
      </a:lvl2pPr>
      <a:lvl3pPr indent="457200" algn="ctr" defTabSz="584200">
        <a:defRPr>
          <a:solidFill>
            <a:schemeClr val="tx1"/>
          </a:solidFill>
          <a:latin typeface="+mn-lt"/>
          <a:ea typeface="+mn-ea"/>
          <a:cs typeface="+mn-cs"/>
          <a:sym typeface="ヒラギノ角ゴ ProN W3"/>
        </a:defRPr>
      </a:lvl3pPr>
      <a:lvl4pPr indent="685800" algn="ctr" defTabSz="584200">
        <a:defRPr>
          <a:solidFill>
            <a:schemeClr val="tx1"/>
          </a:solidFill>
          <a:latin typeface="+mn-lt"/>
          <a:ea typeface="+mn-ea"/>
          <a:cs typeface="+mn-cs"/>
          <a:sym typeface="ヒラギノ角ゴ ProN W3"/>
        </a:defRPr>
      </a:lvl4pPr>
      <a:lvl5pPr indent="914400" algn="ctr" defTabSz="584200">
        <a:defRPr>
          <a:solidFill>
            <a:schemeClr val="tx1"/>
          </a:solidFill>
          <a:latin typeface="+mn-lt"/>
          <a:ea typeface="+mn-ea"/>
          <a:cs typeface="+mn-cs"/>
          <a:sym typeface="ヒラギノ角ゴ ProN W3"/>
        </a:defRPr>
      </a:lvl5pPr>
      <a:lvl6pPr indent="1143000" algn="ctr" defTabSz="584200">
        <a:defRPr>
          <a:solidFill>
            <a:schemeClr val="tx1"/>
          </a:solidFill>
          <a:latin typeface="+mn-lt"/>
          <a:ea typeface="+mn-ea"/>
          <a:cs typeface="+mn-cs"/>
          <a:sym typeface="ヒラギノ角ゴ ProN W3"/>
        </a:defRPr>
      </a:lvl6pPr>
      <a:lvl7pPr indent="1371600" algn="ctr" defTabSz="584200">
        <a:defRPr>
          <a:solidFill>
            <a:schemeClr val="tx1"/>
          </a:solidFill>
          <a:latin typeface="+mn-lt"/>
          <a:ea typeface="+mn-ea"/>
          <a:cs typeface="+mn-cs"/>
          <a:sym typeface="ヒラギノ角ゴ ProN W3"/>
        </a:defRPr>
      </a:lvl7pPr>
      <a:lvl8pPr indent="1600200" algn="ctr" defTabSz="584200">
        <a:defRPr>
          <a:solidFill>
            <a:schemeClr val="tx1"/>
          </a:solidFill>
          <a:latin typeface="+mn-lt"/>
          <a:ea typeface="+mn-ea"/>
          <a:cs typeface="+mn-cs"/>
          <a:sym typeface="ヒラギノ角ゴ ProN W3"/>
        </a:defRPr>
      </a:lvl8pPr>
      <a:lvl9pPr indent="1828800" algn="ctr" defTabSz="584200">
        <a:defRPr>
          <a:solidFill>
            <a:schemeClr val="tx1"/>
          </a:solidFill>
          <a:latin typeface="+mn-lt"/>
          <a:ea typeface="+mn-ea"/>
          <a:cs typeface="+mn-cs"/>
          <a:sym typeface="ヒラギノ角ゴ ProN W3"/>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952499" y="711115"/>
            <a:ext cx="11519409" cy="2159001"/>
          </a:xfrm>
          <a:prstGeom prst="rect">
            <a:avLst/>
          </a:prstGeom>
        </p:spPr>
        <p:txBody>
          <a:bodyPr>
            <a:normAutofit/>
          </a:bodyPr>
          <a:lstStyle/>
          <a:p>
            <a:pPr lvl="0" algn="just" defTabSz="609600">
              <a:defRPr sz="1800"/>
            </a:pPr>
            <a:endParaRPr sz="3200" dirty="0">
              <a:uFill>
                <a:solidFill/>
              </a:uFill>
              <a:latin typeface="Osaka"/>
              <a:ea typeface="Osaka"/>
              <a:cs typeface="Osaka"/>
              <a:sym typeface="Osaka"/>
            </a:endParaRPr>
          </a:p>
          <a:p>
            <a:pPr lvl="0" defTabSz="609600">
              <a:defRPr sz="1800"/>
            </a:pPr>
            <a:r>
              <a:rPr lang="en-US" altLang="ja-JP" sz="4400" dirty="0" smtClean="0">
                <a:uFill>
                  <a:solidFill/>
                </a:uFill>
                <a:latin typeface="Osaka"/>
                <a:ea typeface="Osaka"/>
                <a:cs typeface="Osaka"/>
                <a:sym typeface="Osaka"/>
              </a:rPr>
              <a:t>Functional </a:t>
            </a:r>
            <a:r>
              <a:rPr lang="en-US" altLang="ja-JP" sz="4400" dirty="0">
                <a:uFill>
                  <a:solidFill/>
                </a:uFill>
                <a:latin typeface="Osaka"/>
                <a:ea typeface="Osaka"/>
                <a:cs typeface="Osaka"/>
                <a:sym typeface="Osaka"/>
              </a:rPr>
              <a:t>Food for prostate cancer </a:t>
            </a:r>
            <a:endParaRPr sz="4400" dirty="0">
              <a:uFill>
                <a:solidFill/>
              </a:uFill>
              <a:latin typeface="Osaka"/>
              <a:ea typeface="Osaka"/>
              <a:cs typeface="Osaka"/>
              <a:sym typeface="Osaka"/>
            </a:endParaRPr>
          </a:p>
        </p:txBody>
      </p:sp>
      <p:sp>
        <p:nvSpPr>
          <p:cNvPr id="51" name="Shape 51"/>
          <p:cNvSpPr>
            <a:spLocks noGrp="1"/>
          </p:cNvSpPr>
          <p:nvPr>
            <p:ph type="body" idx="1"/>
          </p:nvPr>
        </p:nvSpPr>
        <p:spPr>
          <a:xfrm>
            <a:off x="924235" y="3342982"/>
            <a:ext cx="11408121" cy="5433462"/>
          </a:xfrm>
          <a:prstGeom prst="rect">
            <a:avLst/>
          </a:prstGeom>
          <a:ln w="25400">
            <a:solidFill>
              <a:srgbClr val="85888D"/>
            </a:solidFill>
          </a:ln>
        </p:spPr>
        <p:txBody>
          <a:bodyPr>
            <a:normAutofit/>
          </a:bodyPr>
          <a:lstStyle/>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lang="en-US" sz="2400" dirty="0" smtClean="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spcBef>
                <a:spcPts val="0"/>
              </a:spcBef>
              <a:buSzTx/>
              <a:buNone/>
              <a:defRPr sz="1800"/>
            </a:pPr>
            <a:endParaRPr sz="2400" dirty="0">
              <a:latin typeface="Osaka−等幅"/>
              <a:ea typeface="Osaka−等幅"/>
              <a:cs typeface="Osaka−等幅"/>
            </a:endParaRPr>
          </a:p>
          <a:p>
            <a:pPr marL="0" lvl="0" indent="0" algn="ctr">
              <a:lnSpc>
                <a:spcPct val="130000"/>
              </a:lnSpc>
              <a:spcBef>
                <a:spcPts val="0"/>
              </a:spcBef>
              <a:buSzTx/>
              <a:buNone/>
              <a:defRPr sz="1800"/>
            </a:pPr>
            <a:endParaRPr sz="3300" dirty="0">
              <a:latin typeface="Osaka−等幅"/>
              <a:ea typeface="Osaka−等幅"/>
              <a:cs typeface="Osaka−等幅"/>
            </a:endParaRPr>
          </a:p>
          <a:p>
            <a:pPr marL="0" lvl="0" indent="0" algn="ctr">
              <a:spcBef>
                <a:spcPts val="0"/>
              </a:spcBef>
              <a:buSzTx/>
              <a:buNone/>
              <a:defRPr sz="1800"/>
            </a:pPr>
            <a:endParaRPr sz="3300" dirty="0">
              <a:latin typeface="Osaka−等幅"/>
              <a:ea typeface="Osaka−等幅"/>
              <a:cs typeface="Osaka−等幅"/>
            </a:endParaRPr>
          </a:p>
        </p:txBody>
      </p:sp>
      <p:sp>
        <p:nvSpPr>
          <p:cNvPr id="52" name="Shape 52"/>
          <p:cNvSpPr>
            <a:spLocks noGrp="1"/>
          </p:cNvSpPr>
          <p:nvPr>
            <p:ph type="sldNum" sz="quarter" idx="4294967295"/>
          </p:nvPr>
        </p:nvSpPr>
        <p:spPr>
          <a:xfrm>
            <a:off x="6363804" y="9251950"/>
            <a:ext cx="264492" cy="3302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a:lvl1pPr>
          </a:lstStyle>
          <a:p>
            <a:pPr lvl="0"/>
            <a:fld id="{86CB4B4D-7CA3-9044-876B-883B54F8677D}" type="slidenum">
              <a:t>1</a:t>
            </a:fld>
            <a:endParaRPr/>
          </a:p>
        </p:txBody>
      </p:sp>
      <p:sp>
        <p:nvSpPr>
          <p:cNvPr id="2" name="テキスト ボックス 1"/>
          <p:cNvSpPr txBox="1"/>
          <p:nvPr/>
        </p:nvSpPr>
        <p:spPr>
          <a:xfrm>
            <a:off x="952498" y="4162635"/>
            <a:ext cx="11379857" cy="4534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ja-JP" dirty="0" smtClean="0"/>
              <a:t>Japan </a:t>
            </a:r>
            <a:r>
              <a:rPr lang="en-US" altLang="ja-JP" dirty="0" smtClean="0"/>
              <a:t>Urology Association</a:t>
            </a:r>
          </a:p>
          <a:p>
            <a:r>
              <a:rPr lang="en-US" altLang="ja-JP" sz="3200" dirty="0" smtClean="0"/>
              <a:t>COI </a:t>
            </a:r>
            <a:r>
              <a:rPr lang="en-US" altLang="ja-JP" sz="3200" dirty="0" smtClean="0"/>
              <a:t>disclosure</a:t>
            </a:r>
          </a:p>
          <a:p>
            <a:endParaRPr lang="en-US" altLang="ja-JP" sz="4800" dirty="0"/>
          </a:p>
          <a:p>
            <a:pPr lvl="0"/>
            <a:r>
              <a:rPr lang="en-US" altLang="ja-JP" dirty="0" smtClean="0">
                <a:latin typeface="Osaka−等幅"/>
                <a:ea typeface="Osaka−等幅"/>
                <a:cs typeface="Osaka−等幅"/>
              </a:rPr>
              <a:t>Seiji </a:t>
            </a:r>
            <a:r>
              <a:rPr lang="en-US" altLang="ja-JP" dirty="0" smtClean="0">
                <a:latin typeface="Osaka−等幅"/>
                <a:ea typeface="Osaka−等幅"/>
                <a:cs typeface="Osaka−等幅"/>
              </a:rPr>
              <a:t>Ohmura</a:t>
            </a:r>
            <a:endParaRPr lang="ja-JP" altLang="en-US" dirty="0">
              <a:latin typeface="Osaka−等幅"/>
              <a:ea typeface="Osaka−等幅"/>
              <a:cs typeface="Osaka−等幅"/>
            </a:endParaRPr>
          </a:p>
          <a:p>
            <a:endParaRPr lang="en-US" altLang="ja-JP" dirty="0"/>
          </a:p>
          <a:p>
            <a:pPr algn="just">
              <a:buFont typeface="Arial" charset="0"/>
              <a:buNone/>
            </a:pPr>
            <a:r>
              <a:rPr lang="ja-JP" altLang="en-US" dirty="0"/>
              <a:t>　</a:t>
            </a:r>
            <a:r>
              <a:rPr lang="en-US" altLang="ja-JP" sz="2800" dirty="0" smtClean="0"/>
              <a:t>I </a:t>
            </a:r>
            <a:r>
              <a:rPr lang="en-US" altLang="ja-JP" sz="2800" dirty="0" smtClean="0"/>
              <a:t>declare that there are no conflicts of interest associated with this presentation.</a:t>
            </a:r>
            <a:endParaRPr lang="en-US" altLang="ja-JP" sz="2800" dirty="0"/>
          </a:p>
          <a:p>
            <a:pPr marL="0" marR="0" indent="0" algn="ctr" defTabSz="584200" rtl="0" fontAlgn="auto" latinLnBrk="1" hangingPunct="0">
              <a:lnSpc>
                <a:spcPct val="100000"/>
              </a:lnSpc>
              <a:spcBef>
                <a:spcPts val="0"/>
              </a:spcBef>
              <a:spcAft>
                <a:spcPts val="0"/>
              </a:spcAft>
              <a:buClrTx/>
              <a:buSzTx/>
              <a:buFontTx/>
              <a:buNone/>
              <a:tabLst/>
            </a:pPr>
            <a:endParaRPr kumimoji="0" lang="ja-JP" altLang="en-US" sz="3600" b="0" i="0" u="none" strike="noStrike" cap="none" spc="0" normalizeH="0" baseline="0" dirty="0">
              <a:ln>
                <a:noFill/>
              </a:ln>
              <a:solidFill>
                <a:srgbClr val="000000"/>
              </a:solidFill>
              <a:effectLst/>
              <a:uFillTx/>
              <a:latin typeface="+mn-lt"/>
              <a:ea typeface="+mn-ea"/>
              <a:cs typeface="+mn-cs"/>
              <a:sym typeface="ヒラギノ角ゴ ProN W3"/>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90C1629D-FD15-476B-A262-2C6BBCBBCC6E}" type="slidenum">
              <a:rPr lang="en-US" altLang="zh-TW"/>
              <a:pPr/>
              <a:t>10</a:t>
            </a:fld>
            <a:endParaRPr lang="en-US" altLang="zh-TW" dirty="0"/>
          </a:p>
        </p:txBody>
      </p:sp>
      <p:sp>
        <p:nvSpPr>
          <p:cNvPr id="377858" name="Rectangle 2"/>
          <p:cNvSpPr>
            <a:spLocks noGrp="1" noChangeArrowheads="1"/>
          </p:cNvSpPr>
          <p:nvPr>
            <p:ph type="title" idx="4294967295"/>
          </p:nvPr>
        </p:nvSpPr>
        <p:spPr>
          <a:xfrm>
            <a:off x="0" y="0"/>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ea typeface="新細明體" pitchFamily="18" charset="-120"/>
                <a:cs typeface="Arial" pitchFamily="34" charset="0"/>
              </a:rPr>
              <a:t>Bioactivity of citrus flavonoids</a:t>
            </a:r>
          </a:p>
        </p:txBody>
      </p:sp>
      <p:sp>
        <p:nvSpPr>
          <p:cNvPr id="377861" name="Rectangle 5"/>
          <p:cNvSpPr>
            <a:spLocks noGrp="1" noChangeArrowheads="1"/>
          </p:cNvSpPr>
          <p:nvPr>
            <p:ph idx="4294967295"/>
          </p:nvPr>
        </p:nvSpPr>
        <p:spPr>
          <a:xfrm>
            <a:off x="236793" y="1192107"/>
            <a:ext cx="7835709" cy="8322025"/>
          </a:xfrm>
          <a:noFill/>
          <a:ln/>
        </p:spPr>
        <p:txBody>
          <a:bodyPr>
            <a:normAutofit fontScale="85000" lnSpcReduction="10000"/>
          </a:bodyPr>
          <a:lstStyle/>
          <a:p>
            <a:pPr>
              <a:lnSpc>
                <a:spcPct val="140000"/>
              </a:lnSpc>
              <a:buClr>
                <a:srgbClr val="000000"/>
              </a:buClr>
              <a:buSzPct val="122000"/>
              <a:buFont typeface="Arial" pitchFamily="34" charset="0"/>
              <a:buChar char="•"/>
            </a:pPr>
            <a:r>
              <a:rPr lang="en-US" altLang="zh-TW" sz="3400" dirty="0">
                <a:solidFill>
                  <a:srgbClr val="000000"/>
                </a:solidFill>
                <a:latin typeface="Osaka"/>
                <a:ea typeface="Osaka"/>
                <a:cs typeface="Osaka"/>
              </a:rPr>
              <a:t>Citrus flavonoids are of particular interest because many of these flavonoids exhibit a broad spectrum of biological activity, including:</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anti-inflammatory</a:t>
            </a:r>
          </a:p>
          <a:p>
            <a:pPr lvl="1">
              <a:lnSpc>
                <a:spcPct val="70000"/>
              </a:lnSpc>
              <a:buClr>
                <a:srgbClr val="000000"/>
              </a:buClr>
              <a:buSzPct val="122000"/>
              <a:buFont typeface="Arial" pitchFamily="34" charset="0"/>
              <a:buChar char="•"/>
            </a:pPr>
            <a:r>
              <a:rPr lang="en-US" altLang="zh-TW" sz="3400" dirty="0">
                <a:solidFill>
                  <a:srgbClr val="FF0000"/>
                </a:solidFill>
                <a:latin typeface="Osaka"/>
                <a:ea typeface="Osaka"/>
                <a:cs typeface="Osaka"/>
              </a:rPr>
              <a:t>anti-carcinogenic</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anti-viral</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anti-oxidant</a:t>
            </a: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a:t>
            </a:r>
            <a:r>
              <a:rPr lang="en-US" altLang="zh-TW" sz="3400" dirty="0" err="1">
                <a:solidFill>
                  <a:srgbClr val="000000"/>
                </a:solidFill>
                <a:latin typeface="Osaka"/>
                <a:ea typeface="Osaka"/>
                <a:cs typeface="Osaka"/>
              </a:rPr>
              <a:t>thrombogenic</a:t>
            </a:r>
            <a:endParaRPr lang="en-US" altLang="zh-TW" sz="3400" dirty="0">
              <a:solidFill>
                <a:srgbClr val="000000"/>
              </a:solidFill>
              <a:latin typeface="Osaka"/>
              <a:ea typeface="Osaka"/>
              <a:cs typeface="Osaka"/>
            </a:endParaRPr>
          </a:p>
          <a:p>
            <a:pPr lvl="1">
              <a:lnSpc>
                <a:spcPct val="70000"/>
              </a:lnSpc>
              <a:buClr>
                <a:srgbClr val="000000"/>
              </a:buClr>
              <a:buSzPct val="122000"/>
              <a:buFont typeface="Arial" pitchFamily="34" charset="0"/>
              <a:buChar char="•"/>
            </a:pPr>
            <a:r>
              <a:rPr lang="en-US" altLang="zh-TW" sz="3400" dirty="0">
                <a:solidFill>
                  <a:srgbClr val="000000"/>
                </a:solidFill>
                <a:latin typeface="Osaka"/>
                <a:ea typeface="Osaka"/>
                <a:cs typeface="Osaka"/>
              </a:rPr>
              <a:t>anti-</a:t>
            </a:r>
            <a:r>
              <a:rPr lang="en-US" altLang="zh-TW" sz="3400" dirty="0" err="1">
                <a:solidFill>
                  <a:srgbClr val="000000"/>
                </a:solidFill>
                <a:latin typeface="Osaka"/>
                <a:ea typeface="Osaka"/>
                <a:cs typeface="Osaka"/>
              </a:rPr>
              <a:t>atherogenic</a:t>
            </a:r>
            <a:r>
              <a:rPr lang="en-US" altLang="zh-TW" sz="3400" dirty="0">
                <a:solidFill>
                  <a:srgbClr val="000000"/>
                </a:solidFill>
                <a:latin typeface="Osaka"/>
                <a:ea typeface="Osaka"/>
                <a:cs typeface="Osaka"/>
              </a:rPr>
              <a:t> </a:t>
            </a:r>
            <a:r>
              <a:rPr lang="en-US" altLang="zh-TW" sz="3400" dirty="0" smtClean="0">
                <a:solidFill>
                  <a:srgbClr val="000000"/>
                </a:solidFill>
                <a:latin typeface="Osaka"/>
                <a:ea typeface="Osaka"/>
                <a:cs typeface="Osaka"/>
              </a:rPr>
              <a:t>properties.</a:t>
            </a:r>
          </a:p>
          <a:p>
            <a:pPr algn="r">
              <a:buClr>
                <a:srgbClr val="000000"/>
              </a:buClr>
              <a:buFont typeface="Wingdings" pitchFamily="2" charset="2"/>
              <a:buNone/>
            </a:pPr>
            <a:r>
              <a:rPr lang="en-US" altLang="zh-TW" sz="2100" dirty="0" err="1" smtClean="0">
                <a:solidFill>
                  <a:srgbClr val="000000"/>
                </a:solidFill>
                <a:latin typeface="Osaka"/>
                <a:ea typeface="Osaka"/>
                <a:cs typeface="Osaka"/>
              </a:rPr>
              <a:t>Pharmacol</a:t>
            </a:r>
            <a:r>
              <a:rPr lang="en-US" altLang="zh-TW" sz="2100" dirty="0" smtClean="0">
                <a:solidFill>
                  <a:srgbClr val="000000"/>
                </a:solidFill>
                <a:latin typeface="Osaka"/>
                <a:ea typeface="Osaka"/>
                <a:cs typeface="Osaka"/>
              </a:rPr>
              <a:t>. Rev. 2000; Atherosclerosis, 2005; </a:t>
            </a:r>
          </a:p>
          <a:p>
            <a:pPr algn="r">
              <a:buClr>
                <a:srgbClr val="000000"/>
              </a:buClr>
              <a:buFont typeface="Wingdings" pitchFamily="2" charset="2"/>
              <a:buNone/>
            </a:pPr>
            <a:r>
              <a:rPr lang="en-US" altLang="zh-TW" sz="2100" dirty="0" err="1" smtClean="0">
                <a:solidFill>
                  <a:srgbClr val="000000"/>
                </a:solidFill>
                <a:latin typeface="Osaka"/>
                <a:ea typeface="Osaka"/>
                <a:cs typeface="Osaka"/>
              </a:rPr>
              <a:t>Biochem</a:t>
            </a:r>
            <a:r>
              <a:rPr lang="en-US" altLang="zh-TW" sz="2100" dirty="0">
                <a:solidFill>
                  <a:srgbClr val="000000"/>
                </a:solidFill>
                <a:latin typeface="Osaka"/>
                <a:ea typeface="Osaka"/>
                <a:cs typeface="Osaka"/>
              </a:rPr>
              <a:t>. </a:t>
            </a:r>
            <a:r>
              <a:rPr lang="en-US" altLang="zh-TW" sz="2100" dirty="0" err="1">
                <a:solidFill>
                  <a:srgbClr val="000000"/>
                </a:solidFill>
                <a:latin typeface="Osaka"/>
                <a:ea typeface="Osaka"/>
                <a:cs typeface="Osaka"/>
              </a:rPr>
              <a:t>Pharmacol</a:t>
            </a:r>
            <a:r>
              <a:rPr lang="en-US" altLang="zh-TW" sz="2100" dirty="0">
                <a:solidFill>
                  <a:srgbClr val="000000"/>
                </a:solidFill>
                <a:latin typeface="Osaka"/>
                <a:ea typeface="Osaka"/>
                <a:cs typeface="Osaka"/>
              </a:rPr>
              <a:t>., 2003</a:t>
            </a:r>
          </a:p>
        </p:txBody>
      </p:sp>
      <p:pic>
        <p:nvPicPr>
          <p:cNvPr id="377863" name="Picture 7" descr="Potential Health Benefits of Citrus"/>
          <p:cNvPicPr>
            <a:picLocks noChangeAspect="1" noChangeArrowheads="1"/>
          </p:cNvPicPr>
          <p:nvPr/>
        </p:nvPicPr>
        <p:blipFill>
          <a:blip r:embed="rId3" cstate="print"/>
          <a:srcRect/>
          <a:stretch>
            <a:fillRect/>
          </a:stretch>
        </p:blipFill>
        <p:spPr bwMode="auto">
          <a:xfrm>
            <a:off x="8236373" y="2492586"/>
            <a:ext cx="4768427" cy="659425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7863"/>
                                        </p:tgtEl>
                                        <p:attrNameLst>
                                          <p:attrName>style.visibility</p:attrName>
                                        </p:attrNameLst>
                                      </p:cBhvr>
                                      <p:to>
                                        <p:strVal val="visible"/>
                                      </p:to>
                                    </p:set>
                                    <p:animEffect transition="in" filter="fade">
                                      <p:cBhvr>
                                        <p:cTn id="7" dur="2000"/>
                                        <p:tgtEl>
                                          <p:spTgt spid="3778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7861">
                                            <p:txEl>
                                              <p:pRg st="0" end="0"/>
                                            </p:txEl>
                                          </p:spTgt>
                                        </p:tgtEl>
                                        <p:attrNameLst>
                                          <p:attrName>style.visibility</p:attrName>
                                        </p:attrNameLst>
                                      </p:cBhvr>
                                      <p:to>
                                        <p:strVal val="visible"/>
                                      </p:to>
                                    </p:set>
                                    <p:animEffect transition="in" filter="fade">
                                      <p:cBhvr>
                                        <p:cTn id="12" dur="1000"/>
                                        <p:tgtEl>
                                          <p:spTgt spid="377861">
                                            <p:txEl>
                                              <p:pRg st="0" end="0"/>
                                            </p:txEl>
                                          </p:spTgt>
                                        </p:tgtEl>
                                      </p:cBhvr>
                                    </p:animEffect>
                                    <p:anim calcmode="lin" valueType="num">
                                      <p:cBhvr>
                                        <p:cTn id="13" dur="1000" fill="hold"/>
                                        <p:tgtEl>
                                          <p:spTgt spid="37786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78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7861">
                                            <p:txEl>
                                              <p:pRg st="1" end="1"/>
                                            </p:txEl>
                                          </p:spTgt>
                                        </p:tgtEl>
                                        <p:attrNameLst>
                                          <p:attrName>style.visibility</p:attrName>
                                        </p:attrNameLst>
                                      </p:cBhvr>
                                      <p:to>
                                        <p:strVal val="visible"/>
                                      </p:to>
                                    </p:set>
                                    <p:animEffect transition="in" filter="fade">
                                      <p:cBhvr>
                                        <p:cTn id="19" dur="1000"/>
                                        <p:tgtEl>
                                          <p:spTgt spid="377861">
                                            <p:txEl>
                                              <p:pRg st="1" end="1"/>
                                            </p:txEl>
                                          </p:spTgt>
                                        </p:tgtEl>
                                      </p:cBhvr>
                                    </p:animEffect>
                                    <p:anim calcmode="lin" valueType="num">
                                      <p:cBhvr>
                                        <p:cTn id="20" dur="1000" fill="hold"/>
                                        <p:tgtEl>
                                          <p:spTgt spid="37786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778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7861">
                                            <p:txEl>
                                              <p:pRg st="2" end="2"/>
                                            </p:txEl>
                                          </p:spTgt>
                                        </p:tgtEl>
                                        <p:attrNameLst>
                                          <p:attrName>style.visibility</p:attrName>
                                        </p:attrNameLst>
                                      </p:cBhvr>
                                      <p:to>
                                        <p:strVal val="visible"/>
                                      </p:to>
                                    </p:set>
                                    <p:animEffect transition="in" filter="fade">
                                      <p:cBhvr>
                                        <p:cTn id="26" dur="1000"/>
                                        <p:tgtEl>
                                          <p:spTgt spid="377861">
                                            <p:txEl>
                                              <p:pRg st="2" end="2"/>
                                            </p:txEl>
                                          </p:spTgt>
                                        </p:tgtEl>
                                      </p:cBhvr>
                                    </p:animEffect>
                                    <p:anim calcmode="lin" valueType="num">
                                      <p:cBhvr>
                                        <p:cTn id="27" dur="1000" fill="hold"/>
                                        <p:tgtEl>
                                          <p:spTgt spid="37786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778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7861">
                                            <p:txEl>
                                              <p:pRg st="3" end="3"/>
                                            </p:txEl>
                                          </p:spTgt>
                                        </p:tgtEl>
                                        <p:attrNameLst>
                                          <p:attrName>style.visibility</p:attrName>
                                        </p:attrNameLst>
                                      </p:cBhvr>
                                      <p:to>
                                        <p:strVal val="visible"/>
                                      </p:to>
                                    </p:set>
                                    <p:animEffect transition="in" filter="fade">
                                      <p:cBhvr>
                                        <p:cTn id="33" dur="1000"/>
                                        <p:tgtEl>
                                          <p:spTgt spid="377861">
                                            <p:txEl>
                                              <p:pRg st="3" end="3"/>
                                            </p:txEl>
                                          </p:spTgt>
                                        </p:tgtEl>
                                      </p:cBhvr>
                                    </p:animEffect>
                                    <p:anim calcmode="lin" valueType="num">
                                      <p:cBhvr>
                                        <p:cTn id="34" dur="1000" fill="hold"/>
                                        <p:tgtEl>
                                          <p:spTgt spid="37786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77861">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77861">
                                            <p:txEl>
                                              <p:pRg st="4" end="4"/>
                                            </p:txEl>
                                          </p:spTgt>
                                        </p:tgtEl>
                                        <p:attrNameLst>
                                          <p:attrName>style.visibility</p:attrName>
                                        </p:attrNameLst>
                                      </p:cBhvr>
                                      <p:to>
                                        <p:strVal val="visible"/>
                                      </p:to>
                                    </p:set>
                                    <p:animEffect transition="in" filter="fade">
                                      <p:cBhvr>
                                        <p:cTn id="38" dur="1000"/>
                                        <p:tgtEl>
                                          <p:spTgt spid="377861">
                                            <p:txEl>
                                              <p:pRg st="4" end="4"/>
                                            </p:txEl>
                                          </p:spTgt>
                                        </p:tgtEl>
                                      </p:cBhvr>
                                    </p:animEffect>
                                    <p:anim calcmode="lin" valueType="num">
                                      <p:cBhvr>
                                        <p:cTn id="39" dur="1000" fill="hold"/>
                                        <p:tgtEl>
                                          <p:spTgt spid="377861">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77861">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77861">
                                            <p:txEl>
                                              <p:pRg st="5" end="5"/>
                                            </p:txEl>
                                          </p:spTgt>
                                        </p:tgtEl>
                                        <p:attrNameLst>
                                          <p:attrName>style.visibility</p:attrName>
                                        </p:attrNameLst>
                                      </p:cBhvr>
                                      <p:to>
                                        <p:strVal val="visible"/>
                                      </p:to>
                                    </p:set>
                                    <p:animEffect transition="in" filter="fade">
                                      <p:cBhvr>
                                        <p:cTn id="43" dur="1000"/>
                                        <p:tgtEl>
                                          <p:spTgt spid="377861">
                                            <p:txEl>
                                              <p:pRg st="5" end="5"/>
                                            </p:txEl>
                                          </p:spTgt>
                                        </p:tgtEl>
                                      </p:cBhvr>
                                    </p:animEffect>
                                    <p:anim calcmode="lin" valueType="num">
                                      <p:cBhvr>
                                        <p:cTn id="44" dur="1000" fill="hold"/>
                                        <p:tgtEl>
                                          <p:spTgt spid="37786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77861">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77861">
                                            <p:txEl>
                                              <p:pRg st="6" end="6"/>
                                            </p:txEl>
                                          </p:spTgt>
                                        </p:tgtEl>
                                        <p:attrNameLst>
                                          <p:attrName>style.visibility</p:attrName>
                                        </p:attrNameLst>
                                      </p:cBhvr>
                                      <p:to>
                                        <p:strVal val="visible"/>
                                      </p:to>
                                    </p:set>
                                    <p:animEffect transition="in" filter="fade">
                                      <p:cBhvr>
                                        <p:cTn id="48" dur="1000"/>
                                        <p:tgtEl>
                                          <p:spTgt spid="377861">
                                            <p:txEl>
                                              <p:pRg st="6" end="6"/>
                                            </p:txEl>
                                          </p:spTgt>
                                        </p:tgtEl>
                                      </p:cBhvr>
                                    </p:animEffect>
                                    <p:anim calcmode="lin" valueType="num">
                                      <p:cBhvr>
                                        <p:cTn id="49" dur="1000" fill="hold"/>
                                        <p:tgtEl>
                                          <p:spTgt spid="377861">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77861">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77861">
                                            <p:txEl>
                                              <p:pRg st="7" end="7"/>
                                            </p:txEl>
                                          </p:spTgt>
                                        </p:tgtEl>
                                        <p:attrNameLst>
                                          <p:attrName>style.visibility</p:attrName>
                                        </p:attrNameLst>
                                      </p:cBhvr>
                                      <p:to>
                                        <p:strVal val="visible"/>
                                      </p:to>
                                    </p:set>
                                    <p:animEffect transition="in" filter="fade">
                                      <p:cBhvr>
                                        <p:cTn id="53" dur="1000"/>
                                        <p:tgtEl>
                                          <p:spTgt spid="377861">
                                            <p:txEl>
                                              <p:pRg st="7" end="7"/>
                                            </p:txEl>
                                          </p:spTgt>
                                        </p:tgtEl>
                                      </p:cBhvr>
                                    </p:animEffect>
                                    <p:anim calcmode="lin" valueType="num">
                                      <p:cBhvr>
                                        <p:cTn id="54" dur="1000" fill="hold"/>
                                        <p:tgtEl>
                                          <p:spTgt spid="377861">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77861">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77861">
                                            <p:txEl>
                                              <p:pRg st="8" end="8"/>
                                            </p:txEl>
                                          </p:spTgt>
                                        </p:tgtEl>
                                        <p:attrNameLst>
                                          <p:attrName>style.visibility</p:attrName>
                                        </p:attrNameLst>
                                      </p:cBhvr>
                                      <p:to>
                                        <p:strVal val="visible"/>
                                      </p:to>
                                    </p:set>
                                    <p:animEffect transition="in" filter="fade">
                                      <p:cBhvr>
                                        <p:cTn id="58" dur="1000"/>
                                        <p:tgtEl>
                                          <p:spTgt spid="377861">
                                            <p:txEl>
                                              <p:pRg st="8" end="8"/>
                                            </p:txEl>
                                          </p:spTgt>
                                        </p:tgtEl>
                                      </p:cBhvr>
                                    </p:animEffect>
                                    <p:anim calcmode="lin" valueType="num">
                                      <p:cBhvr>
                                        <p:cTn id="59" dur="1000" fill="hold"/>
                                        <p:tgtEl>
                                          <p:spTgt spid="377861">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7786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p>
            <a:fld id="{803A42AB-9DC9-4A6A-94C6-DA4E273170AA}" type="slidenum">
              <a:rPr lang="en-US" smtClean="0"/>
              <a:pPr/>
              <a:t>11</a:t>
            </a:fld>
            <a:endParaRPr lang="en-US" dirty="0" smtClean="0"/>
          </a:p>
        </p:txBody>
      </p:sp>
      <p:sp>
        <p:nvSpPr>
          <p:cNvPr id="10243" name="Rectangle 4"/>
          <p:cNvSpPr>
            <a:spLocks noChangeArrowheads="1"/>
          </p:cNvSpPr>
          <p:nvPr/>
        </p:nvSpPr>
        <p:spPr bwMode="auto">
          <a:xfrm>
            <a:off x="0" y="280025"/>
            <a:ext cx="13004800" cy="1625600"/>
          </a:xfrm>
          <a:prstGeom prst="rect">
            <a:avLst/>
          </a:prstGeom>
          <a:noFill/>
          <a:ln w="9525">
            <a:noFill/>
            <a:miter lim="800000"/>
            <a:headEnd/>
            <a:tailEnd/>
          </a:ln>
        </p:spPr>
        <p:txBody>
          <a:bodyPr lIns="130046" tIns="65023" rIns="130046" bIns="65023" anchor="ctr"/>
          <a:lstStyle/>
          <a:p>
            <a:pPr eaLnBrk="1" hangingPunct="1"/>
            <a:r>
              <a:rPr lang="en-US" sz="6000" dirty="0">
                <a:solidFill>
                  <a:srgbClr val="0F3BF7"/>
                </a:solidFill>
                <a:latin typeface="Osaka"/>
                <a:ea typeface="Osaka"/>
                <a:cs typeface="Osaka"/>
              </a:rPr>
              <a:t>Citrus peel content</a:t>
            </a:r>
          </a:p>
        </p:txBody>
      </p:sp>
      <p:sp>
        <p:nvSpPr>
          <p:cNvPr id="10244" name="Rectangle 5"/>
          <p:cNvSpPr>
            <a:spLocks noChangeArrowheads="1"/>
          </p:cNvSpPr>
          <p:nvPr/>
        </p:nvSpPr>
        <p:spPr bwMode="auto">
          <a:xfrm>
            <a:off x="1192107" y="1661724"/>
            <a:ext cx="7586133" cy="7369387"/>
          </a:xfrm>
          <a:prstGeom prst="rect">
            <a:avLst/>
          </a:prstGeom>
          <a:noFill/>
          <a:ln w="9525">
            <a:noFill/>
            <a:miter lim="800000"/>
            <a:headEnd/>
            <a:tailEnd/>
          </a:ln>
        </p:spPr>
        <p:txBody>
          <a:bodyPr lIns="130046" tIns="65023" rIns="130046" bIns="65023"/>
          <a:lstStyle/>
          <a:p>
            <a:pPr marL="487672" indent="-487672" algn="l">
              <a:spcBef>
                <a:spcPct val="20000"/>
              </a:spcBef>
            </a:pPr>
            <a:endParaRPr lang="en-US" sz="1700" dirty="0">
              <a:solidFill>
                <a:srgbClr val="0F3BF7"/>
              </a:solidFill>
            </a:endParaRPr>
          </a:p>
          <a:p>
            <a:pPr marL="1137902" lvl="1" indent="-487672" algn="l">
              <a:spcBef>
                <a:spcPct val="20000"/>
              </a:spcBef>
              <a:buSzPct val="120000"/>
              <a:buFont typeface="Arial" pitchFamily="34" charset="0"/>
              <a:buChar char="•"/>
            </a:pPr>
            <a:r>
              <a:rPr lang="en-US" sz="3400" dirty="0">
                <a:latin typeface="Corbel" pitchFamily="34" charset="0"/>
              </a:rPr>
              <a:t>Pectin</a:t>
            </a:r>
          </a:p>
          <a:p>
            <a:pPr marL="1137902" lvl="1" indent="-487672" algn="l">
              <a:spcBef>
                <a:spcPct val="20000"/>
              </a:spcBef>
              <a:buSzPct val="120000"/>
              <a:buFont typeface="Arial" pitchFamily="34" charset="0"/>
              <a:buChar char="•"/>
            </a:pPr>
            <a:r>
              <a:rPr lang="en-US" sz="3400" dirty="0">
                <a:latin typeface="Corbel" pitchFamily="34" charset="0"/>
              </a:rPr>
              <a:t>Essential oil </a:t>
            </a:r>
          </a:p>
          <a:p>
            <a:pPr marL="1788132" lvl="2" indent="-487672" algn="l">
              <a:spcBef>
                <a:spcPct val="20000"/>
              </a:spcBef>
              <a:buSzPct val="120000"/>
              <a:buFont typeface="Arial" pitchFamily="34" charset="0"/>
              <a:buChar char="•"/>
            </a:pPr>
            <a:r>
              <a:rPr lang="en-US" sz="3400" dirty="0" err="1">
                <a:latin typeface="Corbel" pitchFamily="34" charset="0"/>
              </a:rPr>
              <a:t>Terpenoids</a:t>
            </a:r>
            <a:r>
              <a:rPr lang="en-US" sz="3400" dirty="0">
                <a:latin typeface="Corbel" pitchFamily="34" charset="0"/>
              </a:rPr>
              <a:t>:  limonene, linalool, </a:t>
            </a:r>
            <a:r>
              <a:rPr lang="en-US" sz="3400" i="1" dirty="0">
                <a:latin typeface="Corbel" pitchFamily="34" charset="0"/>
              </a:rPr>
              <a:t>etc.</a:t>
            </a:r>
          </a:p>
          <a:p>
            <a:pPr marL="1788132" lvl="2" indent="-487672" algn="l">
              <a:spcBef>
                <a:spcPct val="20000"/>
              </a:spcBef>
              <a:buSzPct val="120000"/>
              <a:buFont typeface="Arial" pitchFamily="34" charset="0"/>
              <a:buChar char="•"/>
            </a:pPr>
            <a:r>
              <a:rPr lang="en-US" sz="3400" dirty="0">
                <a:latin typeface="Corbel" pitchFamily="34" charset="0"/>
              </a:rPr>
              <a:t>Other volatile oils </a:t>
            </a:r>
          </a:p>
          <a:p>
            <a:pPr marL="1137902" lvl="1" indent="-487672" algn="l">
              <a:spcBef>
                <a:spcPct val="20000"/>
              </a:spcBef>
              <a:buSzPct val="120000"/>
              <a:buFont typeface="Arial" pitchFamily="34" charset="0"/>
              <a:buChar char="•"/>
            </a:pPr>
            <a:r>
              <a:rPr lang="en-US" sz="3400" b="1" dirty="0">
                <a:latin typeface="Corbel" pitchFamily="34" charset="0"/>
              </a:rPr>
              <a:t>Flavonoids</a:t>
            </a:r>
          </a:p>
          <a:p>
            <a:pPr marL="1788132" lvl="2" indent="-487672" algn="l">
              <a:spcBef>
                <a:spcPct val="20000"/>
              </a:spcBef>
              <a:buSzPct val="120000"/>
              <a:buFont typeface="Arial" pitchFamily="34" charset="0"/>
              <a:buChar char="•"/>
            </a:pPr>
            <a:r>
              <a:rPr lang="en-US" sz="3400" dirty="0" err="1">
                <a:solidFill>
                  <a:srgbClr val="FF0000"/>
                </a:solidFill>
                <a:latin typeface="Corbel" pitchFamily="34" charset="0"/>
              </a:rPr>
              <a:t>Polyhydroxyflav</a:t>
            </a:r>
            <a:r>
              <a:rPr lang="en-US" sz="3400" dirty="0">
                <a:solidFill>
                  <a:srgbClr val="FF0000"/>
                </a:solidFill>
                <a:latin typeface="Corbel" pitchFamily="34" charset="0"/>
              </a:rPr>
              <a:t>(an)ones (PHFs)</a:t>
            </a:r>
          </a:p>
          <a:p>
            <a:pPr marL="1788132" lvl="2" indent="-487672" algn="l">
              <a:spcBef>
                <a:spcPct val="20000"/>
              </a:spcBef>
              <a:buSzPct val="120000"/>
              <a:buFont typeface="Arial" pitchFamily="34" charset="0"/>
              <a:buChar char="•"/>
            </a:pPr>
            <a:r>
              <a:rPr lang="en-US" sz="3400" dirty="0">
                <a:solidFill>
                  <a:srgbClr val="FF0000"/>
                </a:solidFill>
                <a:latin typeface="Corbel" pitchFamily="34" charset="0"/>
              </a:rPr>
              <a:t>PMFs – polymethoxyflavones</a:t>
            </a:r>
          </a:p>
          <a:p>
            <a:pPr marL="1788132" lvl="2" indent="-487672" algn="l">
              <a:spcBef>
                <a:spcPct val="20000"/>
              </a:spcBef>
              <a:buSzPct val="120000"/>
              <a:buFont typeface="Arial" pitchFamily="34" charset="0"/>
              <a:buChar char="•"/>
            </a:pPr>
            <a:r>
              <a:rPr lang="en-US" sz="3400" dirty="0">
                <a:latin typeface="Corbel" pitchFamily="34" charset="0"/>
              </a:rPr>
              <a:t>OH-PMFs</a:t>
            </a:r>
          </a:p>
          <a:p>
            <a:pPr marL="1137902" lvl="1" indent="-487672" algn="l">
              <a:spcBef>
                <a:spcPct val="20000"/>
              </a:spcBef>
              <a:buSzPct val="120000"/>
              <a:buFont typeface="Arial" pitchFamily="34" charset="0"/>
              <a:buChar char="•"/>
            </a:pPr>
            <a:r>
              <a:rPr lang="en-US" sz="3400" dirty="0">
                <a:latin typeface="Corbel" pitchFamily="34" charset="0"/>
              </a:rPr>
              <a:t>Carotenoids</a:t>
            </a:r>
          </a:p>
        </p:txBody>
      </p:sp>
      <p:pic>
        <p:nvPicPr>
          <p:cNvPr id="10245" name="Picture 6" descr="Paper bag"/>
          <p:cNvPicPr>
            <a:picLocks noChangeAspect="1" noChangeArrowheads="1"/>
          </p:cNvPicPr>
          <p:nvPr/>
        </p:nvPicPr>
        <p:blipFill>
          <a:blip r:embed="rId3" cstate="print"/>
          <a:srcRect/>
          <a:stretch>
            <a:fillRect/>
          </a:stretch>
        </p:blipFill>
        <p:spPr bwMode="auto">
          <a:xfrm>
            <a:off x="8958863" y="3351107"/>
            <a:ext cx="3156373" cy="280190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2500"/>
                                        <p:tgtEl>
                                          <p:spTgt spid="10245"/>
                                        </p:tgtEl>
                                      </p:cBhvr>
                                    </p:animEffect>
                                  </p:childTnLst>
                                </p:cTn>
                              </p:par>
                              <p:par>
                                <p:cTn id="8" presetID="42" presetClass="entr" presetSubtype="0" fill="hold" nodeType="withEffect">
                                  <p:stCondLst>
                                    <p:cond delay="0"/>
                                  </p:stCondLst>
                                  <p:childTnLst>
                                    <p:set>
                                      <p:cBhvr>
                                        <p:cTn id="9" dur="1" fill="hold">
                                          <p:stCondLst>
                                            <p:cond delay="0"/>
                                          </p:stCondLst>
                                        </p:cTn>
                                        <p:tgtEl>
                                          <p:spTgt spid="10244">
                                            <p:txEl>
                                              <p:pRg st="1" end="1"/>
                                            </p:txEl>
                                          </p:spTgt>
                                        </p:tgtEl>
                                        <p:attrNameLst>
                                          <p:attrName>style.visibility</p:attrName>
                                        </p:attrNameLst>
                                      </p:cBhvr>
                                      <p:to>
                                        <p:strVal val="visible"/>
                                      </p:to>
                                    </p:set>
                                    <p:animEffect transition="in" filter="fade">
                                      <p:cBhvr>
                                        <p:cTn id="10" dur="1500"/>
                                        <p:tgtEl>
                                          <p:spTgt spid="10244">
                                            <p:txEl>
                                              <p:pRg st="1" end="1"/>
                                            </p:txEl>
                                          </p:spTgt>
                                        </p:tgtEl>
                                      </p:cBhvr>
                                    </p:animEffect>
                                    <p:anim calcmode="lin" valueType="num">
                                      <p:cBhvr>
                                        <p:cTn id="11" dur="1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12" dur="1500" fill="hold"/>
                                        <p:tgtEl>
                                          <p:spTgt spid="10244">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animEffect transition="in" filter="fade">
                                      <p:cBhvr>
                                        <p:cTn id="15" dur="1500"/>
                                        <p:tgtEl>
                                          <p:spTgt spid="10244">
                                            <p:txEl>
                                              <p:pRg st="2" end="2"/>
                                            </p:txEl>
                                          </p:spTgt>
                                        </p:tgtEl>
                                      </p:cBhvr>
                                    </p:animEffect>
                                    <p:anim calcmode="lin" valueType="num">
                                      <p:cBhvr>
                                        <p:cTn id="16" dur="1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17" dur="1500" fill="hold"/>
                                        <p:tgtEl>
                                          <p:spTgt spid="10244">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44">
                                            <p:txEl>
                                              <p:pRg st="3" end="3"/>
                                            </p:txEl>
                                          </p:spTgt>
                                        </p:tgtEl>
                                        <p:attrNameLst>
                                          <p:attrName>style.visibility</p:attrName>
                                        </p:attrNameLst>
                                      </p:cBhvr>
                                      <p:to>
                                        <p:strVal val="visible"/>
                                      </p:to>
                                    </p:set>
                                    <p:animEffect transition="in" filter="fade">
                                      <p:cBhvr>
                                        <p:cTn id="20" dur="1500"/>
                                        <p:tgtEl>
                                          <p:spTgt spid="10244">
                                            <p:txEl>
                                              <p:pRg st="3" end="3"/>
                                            </p:txEl>
                                          </p:spTgt>
                                        </p:tgtEl>
                                      </p:cBhvr>
                                    </p:animEffect>
                                    <p:anim calcmode="lin" valueType="num">
                                      <p:cBhvr>
                                        <p:cTn id="21" dur="1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22" dur="1500" fill="hold"/>
                                        <p:tgtEl>
                                          <p:spTgt spid="1024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244">
                                            <p:txEl>
                                              <p:pRg st="4" end="4"/>
                                            </p:txEl>
                                          </p:spTgt>
                                        </p:tgtEl>
                                        <p:attrNameLst>
                                          <p:attrName>style.visibility</p:attrName>
                                        </p:attrNameLst>
                                      </p:cBhvr>
                                      <p:to>
                                        <p:strVal val="visible"/>
                                      </p:to>
                                    </p:set>
                                    <p:animEffect transition="in" filter="fade">
                                      <p:cBhvr>
                                        <p:cTn id="25" dur="1500"/>
                                        <p:tgtEl>
                                          <p:spTgt spid="10244">
                                            <p:txEl>
                                              <p:pRg st="4" end="4"/>
                                            </p:txEl>
                                          </p:spTgt>
                                        </p:tgtEl>
                                      </p:cBhvr>
                                    </p:animEffect>
                                    <p:anim calcmode="lin" valueType="num">
                                      <p:cBhvr>
                                        <p:cTn id="26" dur="15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102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44">
                                            <p:txEl>
                                              <p:pRg st="5" end="5"/>
                                            </p:txEl>
                                          </p:spTgt>
                                        </p:tgtEl>
                                        <p:attrNameLst>
                                          <p:attrName>style.visibility</p:attrName>
                                        </p:attrNameLst>
                                      </p:cBhvr>
                                      <p:to>
                                        <p:strVal val="visible"/>
                                      </p:to>
                                    </p:set>
                                    <p:animEffect transition="in" filter="fade">
                                      <p:cBhvr>
                                        <p:cTn id="32" dur="1000"/>
                                        <p:tgtEl>
                                          <p:spTgt spid="10244">
                                            <p:txEl>
                                              <p:pRg st="5" end="5"/>
                                            </p:txEl>
                                          </p:spTgt>
                                        </p:tgtEl>
                                      </p:cBhvr>
                                    </p:animEffect>
                                    <p:anim calcmode="lin" valueType="num">
                                      <p:cBhvr>
                                        <p:cTn id="33" dur="10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24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44">
                                            <p:txEl>
                                              <p:pRg st="6" end="6"/>
                                            </p:txEl>
                                          </p:spTgt>
                                        </p:tgtEl>
                                        <p:attrNameLst>
                                          <p:attrName>style.visibility</p:attrName>
                                        </p:attrNameLst>
                                      </p:cBhvr>
                                      <p:to>
                                        <p:strVal val="visible"/>
                                      </p:to>
                                    </p:set>
                                    <p:animEffect transition="in" filter="fade">
                                      <p:cBhvr>
                                        <p:cTn id="37" dur="1000"/>
                                        <p:tgtEl>
                                          <p:spTgt spid="10244">
                                            <p:txEl>
                                              <p:pRg st="6" end="6"/>
                                            </p:txEl>
                                          </p:spTgt>
                                        </p:tgtEl>
                                      </p:cBhvr>
                                    </p:animEffect>
                                    <p:anim calcmode="lin" valueType="num">
                                      <p:cBhvr>
                                        <p:cTn id="38" dur="10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24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244">
                                            <p:txEl>
                                              <p:pRg st="7" end="7"/>
                                            </p:txEl>
                                          </p:spTgt>
                                        </p:tgtEl>
                                        <p:attrNameLst>
                                          <p:attrName>style.visibility</p:attrName>
                                        </p:attrNameLst>
                                      </p:cBhvr>
                                      <p:to>
                                        <p:strVal val="visible"/>
                                      </p:to>
                                    </p:set>
                                    <p:animEffect transition="in" filter="fade">
                                      <p:cBhvr>
                                        <p:cTn id="44" dur="1000"/>
                                        <p:tgtEl>
                                          <p:spTgt spid="10244">
                                            <p:txEl>
                                              <p:pRg st="7" end="7"/>
                                            </p:txEl>
                                          </p:spTgt>
                                        </p:tgtEl>
                                      </p:cBhvr>
                                    </p:animEffect>
                                    <p:anim calcmode="lin" valueType="num">
                                      <p:cBhvr>
                                        <p:cTn id="45" dur="10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24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244">
                                            <p:txEl>
                                              <p:pRg st="8" end="8"/>
                                            </p:txEl>
                                          </p:spTgt>
                                        </p:tgtEl>
                                        <p:attrNameLst>
                                          <p:attrName>style.visibility</p:attrName>
                                        </p:attrNameLst>
                                      </p:cBhvr>
                                      <p:to>
                                        <p:strVal val="visible"/>
                                      </p:to>
                                    </p:set>
                                    <p:animEffect transition="in" filter="fade">
                                      <p:cBhvr>
                                        <p:cTn id="49" dur="1000"/>
                                        <p:tgtEl>
                                          <p:spTgt spid="10244">
                                            <p:txEl>
                                              <p:pRg st="8" end="8"/>
                                            </p:txEl>
                                          </p:spTgt>
                                        </p:tgtEl>
                                      </p:cBhvr>
                                    </p:animEffect>
                                    <p:anim calcmode="lin" valueType="num">
                                      <p:cBhvr>
                                        <p:cTn id="50" dur="10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24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44">
                                            <p:txEl>
                                              <p:pRg st="9" end="9"/>
                                            </p:txEl>
                                          </p:spTgt>
                                        </p:tgtEl>
                                        <p:attrNameLst>
                                          <p:attrName>style.visibility</p:attrName>
                                        </p:attrNameLst>
                                      </p:cBhvr>
                                      <p:to>
                                        <p:strVal val="visible"/>
                                      </p:to>
                                    </p:set>
                                    <p:animEffect transition="in" filter="fade">
                                      <p:cBhvr>
                                        <p:cTn id="56" dur="1000"/>
                                        <p:tgtEl>
                                          <p:spTgt spid="10244">
                                            <p:txEl>
                                              <p:pRg st="9" end="9"/>
                                            </p:txEl>
                                          </p:spTgt>
                                        </p:tgtEl>
                                      </p:cBhvr>
                                    </p:animEffect>
                                    <p:anim calcmode="lin" valueType="num">
                                      <p:cBhvr>
                                        <p:cTn id="57" dur="1000" fill="hold"/>
                                        <p:tgtEl>
                                          <p:spTgt spid="1024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1024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a:noFill/>
        </p:spPr>
        <p:txBody>
          <a:bodyPr/>
          <a:lstStyle/>
          <a:p>
            <a:fld id="{C3533377-7F5B-4AB9-ABA6-3F598320DF1F}" type="slidenum">
              <a:rPr lang="en-US" smtClean="0">
                <a:latin typeface="Osaka"/>
                <a:ea typeface="Osaka"/>
                <a:cs typeface="Osaka"/>
              </a:rPr>
              <a:pPr/>
              <a:t>12</a:t>
            </a:fld>
            <a:endParaRPr lang="en-US" dirty="0" smtClean="0">
              <a:latin typeface="Osaka"/>
              <a:ea typeface="Osaka"/>
              <a:cs typeface="Osaka"/>
            </a:endParaRPr>
          </a:p>
        </p:txBody>
      </p:sp>
      <p:sp>
        <p:nvSpPr>
          <p:cNvPr id="14339" name="Rectangle 4"/>
          <p:cNvSpPr>
            <a:spLocks noChangeArrowheads="1"/>
          </p:cNvSpPr>
          <p:nvPr/>
        </p:nvSpPr>
        <p:spPr bwMode="auto">
          <a:xfrm>
            <a:off x="0" y="650240"/>
            <a:ext cx="13004800" cy="1517227"/>
          </a:xfrm>
          <a:prstGeom prst="rect">
            <a:avLst/>
          </a:prstGeom>
          <a:noFill/>
          <a:ln w="9525">
            <a:noFill/>
            <a:miter lim="800000"/>
            <a:headEnd/>
            <a:tailEnd/>
          </a:ln>
        </p:spPr>
        <p:txBody>
          <a:bodyPr lIns="130046" tIns="65023" rIns="130046" bIns="65023" anchor="ctr"/>
          <a:lstStyle/>
          <a:p>
            <a:pPr eaLnBrk="1" hangingPunct="1"/>
            <a:r>
              <a:rPr lang="en-US" sz="4600" dirty="0">
                <a:solidFill>
                  <a:srgbClr val="0F3BF7"/>
                </a:solidFill>
                <a:latin typeface="Osaka"/>
                <a:ea typeface="Osaka"/>
                <a:cs typeface="Osaka"/>
              </a:rPr>
              <a:t>Cancer prevention property of </a:t>
            </a:r>
          </a:p>
          <a:p>
            <a:pPr eaLnBrk="1" hangingPunct="1"/>
            <a:r>
              <a:rPr lang="en-US" sz="4600" dirty="0">
                <a:solidFill>
                  <a:srgbClr val="0F3BF7"/>
                </a:solidFill>
                <a:latin typeface="Osaka"/>
                <a:ea typeface="Osaka"/>
                <a:cs typeface="Osaka"/>
              </a:rPr>
              <a:t>PMFs and OH-PMFs</a:t>
            </a:r>
          </a:p>
        </p:txBody>
      </p:sp>
      <p:sp>
        <p:nvSpPr>
          <p:cNvPr id="14340" name="Rectangle 5"/>
          <p:cNvSpPr>
            <a:spLocks noChangeArrowheads="1"/>
          </p:cNvSpPr>
          <p:nvPr/>
        </p:nvSpPr>
        <p:spPr bwMode="auto">
          <a:xfrm>
            <a:off x="541867" y="2275840"/>
            <a:ext cx="12029440" cy="4985173"/>
          </a:xfrm>
          <a:prstGeom prst="rect">
            <a:avLst/>
          </a:prstGeom>
          <a:noFill/>
          <a:ln w="9525">
            <a:noFill/>
            <a:miter lim="800000"/>
            <a:headEnd/>
            <a:tailEnd/>
          </a:ln>
        </p:spPr>
        <p:txBody>
          <a:bodyPr lIns="130046" tIns="65023" rIns="130046" bIns="65023"/>
          <a:lstStyle/>
          <a:p>
            <a:pPr marL="1625575" lvl="2" indent="-325115" algn="l">
              <a:spcBef>
                <a:spcPct val="20000"/>
              </a:spcBef>
            </a:pPr>
            <a:endParaRPr lang="en-US" sz="1000" dirty="0">
              <a:solidFill>
                <a:srgbClr val="0F3BF7"/>
              </a:solidFill>
              <a:latin typeface="Osaka"/>
              <a:ea typeface="Osaka"/>
              <a:cs typeface="Osaka"/>
            </a:endParaRPr>
          </a:p>
          <a:p>
            <a:pPr marL="487672" indent="-487672" algn="l">
              <a:spcBef>
                <a:spcPct val="20000"/>
              </a:spcBef>
              <a:buFontTx/>
              <a:buChar char="•"/>
            </a:pPr>
            <a:r>
              <a:rPr lang="en-US" sz="3400" dirty="0">
                <a:latin typeface="Osaka"/>
                <a:ea typeface="Osaka"/>
                <a:cs typeface="Osaka"/>
              </a:rPr>
              <a:t>Inhibition of tumor cell proliferation</a:t>
            </a:r>
          </a:p>
          <a:p>
            <a:pPr marL="1056623" lvl="1" indent="-406394" algn="l">
              <a:spcBef>
                <a:spcPct val="20000"/>
              </a:spcBef>
              <a:buClr>
                <a:srgbClr val="FFFF66"/>
              </a:buClr>
              <a:buSzPct val="65000"/>
              <a:buFontTx/>
              <a:buChar char="•"/>
            </a:pPr>
            <a:r>
              <a:rPr lang="en-US" sz="2300" dirty="0">
                <a:solidFill>
                  <a:srgbClr val="FF0000"/>
                </a:solidFill>
                <a:latin typeface="Osaka"/>
                <a:ea typeface="Osaka"/>
                <a:cs typeface="Osaka"/>
              </a:rPr>
              <a:t>Human prostate</a:t>
            </a:r>
            <a:r>
              <a:rPr lang="en-US" sz="2300" dirty="0">
                <a:latin typeface="Osaka"/>
                <a:ea typeface="Osaka"/>
                <a:cs typeface="Osaka"/>
              </a:rPr>
              <a:t>, skin, mammary and colon carcinoma cell lines</a:t>
            </a:r>
          </a:p>
          <a:p>
            <a:pPr marL="1056623" lvl="1" indent="-406394" algn="l">
              <a:spcBef>
                <a:spcPct val="20000"/>
              </a:spcBef>
              <a:buClr>
                <a:srgbClr val="FFFF66"/>
              </a:buClr>
              <a:buSzPct val="65000"/>
              <a:buFontTx/>
              <a:buChar char="•"/>
            </a:pPr>
            <a:r>
              <a:rPr lang="en-US" sz="2300" dirty="0" err="1">
                <a:latin typeface="Osaka"/>
                <a:ea typeface="Osaka"/>
                <a:cs typeface="Osaka"/>
              </a:rPr>
              <a:t>Antiproliferative</a:t>
            </a:r>
            <a:r>
              <a:rPr lang="en-US" sz="2300" dirty="0">
                <a:latin typeface="Osaka"/>
                <a:ea typeface="Osaka"/>
                <a:cs typeface="Osaka"/>
              </a:rPr>
              <a:t> and apoptotic effects on gastric cancer cells </a:t>
            </a:r>
          </a:p>
          <a:p>
            <a:pPr marL="1056623" lvl="1" indent="-406394" algn="l">
              <a:spcBef>
                <a:spcPct val="20000"/>
              </a:spcBef>
              <a:buClr>
                <a:srgbClr val="FFFF66"/>
              </a:buClr>
              <a:buSzPct val="65000"/>
              <a:buFontTx/>
              <a:buChar char="•"/>
            </a:pPr>
            <a:r>
              <a:rPr lang="en-US" sz="2300" dirty="0">
                <a:latin typeface="Osaka"/>
                <a:ea typeface="Osaka"/>
                <a:cs typeface="Osaka"/>
              </a:rPr>
              <a:t>Disruptive effects on cell-cycle progression</a:t>
            </a:r>
          </a:p>
          <a:p>
            <a:pPr marL="1056623" lvl="1" indent="-406394" algn="l">
              <a:spcBef>
                <a:spcPct val="20000"/>
              </a:spcBef>
              <a:buClr>
                <a:srgbClr val="FFFF66"/>
              </a:buClr>
              <a:buSzPct val="65000"/>
              <a:buFontTx/>
              <a:buChar char="•"/>
            </a:pPr>
            <a:r>
              <a:rPr lang="en-US" sz="2300" dirty="0">
                <a:latin typeface="Osaka"/>
                <a:ea typeface="Osaka"/>
                <a:cs typeface="Osaka"/>
              </a:rPr>
              <a:t>Human umbilical endothelial cell migration and proliferation</a:t>
            </a:r>
          </a:p>
          <a:p>
            <a:pPr marL="1056623" lvl="1" indent="-406394" algn="l">
              <a:spcBef>
                <a:spcPct val="20000"/>
              </a:spcBef>
              <a:buClr>
                <a:srgbClr val="FFFF66"/>
              </a:buClr>
              <a:buSzPct val="65000"/>
              <a:buFont typeface="Wingdings" pitchFamily="2" charset="2"/>
              <a:buChar char="Ø"/>
            </a:pPr>
            <a:endParaRPr lang="en-US" sz="1100" dirty="0">
              <a:latin typeface="Osaka"/>
              <a:ea typeface="Osaka"/>
              <a:cs typeface="Osaka"/>
            </a:endParaRPr>
          </a:p>
          <a:p>
            <a:pPr marL="487672" indent="-487672" algn="l">
              <a:spcBef>
                <a:spcPct val="20000"/>
              </a:spcBef>
              <a:buFontTx/>
              <a:buChar char="•"/>
            </a:pPr>
            <a:r>
              <a:rPr lang="en-US" sz="3400" dirty="0">
                <a:latin typeface="Osaka"/>
                <a:ea typeface="Osaka"/>
                <a:cs typeface="Osaka"/>
              </a:rPr>
              <a:t>Inhibition of NO, O</a:t>
            </a:r>
            <a:r>
              <a:rPr lang="en-US" sz="3400" baseline="-25000" dirty="0">
                <a:latin typeface="Osaka"/>
                <a:ea typeface="Osaka"/>
                <a:cs typeface="Osaka"/>
              </a:rPr>
              <a:t>2</a:t>
            </a:r>
            <a:r>
              <a:rPr lang="en-US" sz="3400" baseline="30000" dirty="0">
                <a:latin typeface="Osaka"/>
                <a:ea typeface="Osaka"/>
                <a:cs typeface="Osaka"/>
              </a:rPr>
              <a:t>-</a:t>
            </a:r>
            <a:r>
              <a:rPr lang="en-US" sz="3400" dirty="0">
                <a:latin typeface="Osaka"/>
                <a:ea typeface="Osaka"/>
                <a:cs typeface="Osaka"/>
              </a:rPr>
              <a:t> and PGE</a:t>
            </a:r>
            <a:r>
              <a:rPr lang="en-US" sz="3400" baseline="-25000" dirty="0">
                <a:latin typeface="Osaka"/>
                <a:ea typeface="Osaka"/>
                <a:cs typeface="Osaka"/>
              </a:rPr>
              <a:t>2</a:t>
            </a:r>
            <a:r>
              <a:rPr lang="en-US" sz="3400" dirty="0">
                <a:latin typeface="Osaka"/>
                <a:ea typeface="Osaka"/>
                <a:cs typeface="Osaka"/>
              </a:rPr>
              <a:t> production and tumor promotion </a:t>
            </a:r>
          </a:p>
          <a:p>
            <a:pPr marL="487672" indent="-487672" algn="l">
              <a:spcBef>
                <a:spcPct val="20000"/>
              </a:spcBef>
              <a:buFontTx/>
              <a:buChar char="•"/>
            </a:pPr>
            <a:endParaRPr lang="en-US" sz="1600" dirty="0">
              <a:latin typeface="Osaka"/>
              <a:ea typeface="Osaka"/>
              <a:cs typeface="Osaka"/>
            </a:endParaRPr>
          </a:p>
          <a:p>
            <a:pPr marL="487672" indent="-487672" algn="l">
              <a:spcBef>
                <a:spcPct val="20000"/>
              </a:spcBef>
              <a:buFontTx/>
              <a:buChar char="•"/>
            </a:pPr>
            <a:r>
              <a:rPr lang="en-US" sz="3400" dirty="0">
                <a:latin typeface="Osaka"/>
                <a:ea typeface="Osaka"/>
                <a:cs typeface="Osaka"/>
              </a:rPr>
              <a:t>Induction of apoptosis</a:t>
            </a:r>
          </a:p>
          <a:p>
            <a:pPr marL="487672" indent="-487672" algn="l">
              <a:spcBef>
                <a:spcPct val="20000"/>
              </a:spcBef>
              <a:buFontTx/>
              <a:buChar char="•"/>
            </a:pPr>
            <a:endParaRPr lang="en-US" sz="3400" dirty="0">
              <a:solidFill>
                <a:srgbClr val="0F3BF7"/>
              </a:solidFill>
              <a:latin typeface="Osaka"/>
              <a:ea typeface="Osaka"/>
              <a:cs typeface="Osaka"/>
            </a:endParaRPr>
          </a:p>
        </p:txBody>
      </p:sp>
      <p:sp>
        <p:nvSpPr>
          <p:cNvPr id="14341" name="Text Box 6"/>
          <p:cNvSpPr txBox="1">
            <a:spLocks noChangeArrowheads="1"/>
          </p:cNvSpPr>
          <p:nvPr/>
        </p:nvSpPr>
        <p:spPr bwMode="auto">
          <a:xfrm>
            <a:off x="0" y="8019627"/>
            <a:ext cx="13004800" cy="1137920"/>
          </a:xfrm>
          <a:prstGeom prst="rect">
            <a:avLst/>
          </a:prstGeom>
          <a:noFill/>
          <a:ln w="9525">
            <a:noFill/>
            <a:miter lim="800000"/>
            <a:headEnd/>
            <a:tailEnd/>
          </a:ln>
        </p:spPr>
        <p:txBody>
          <a:bodyPr lIns="130046" tIns="65023" rIns="130046" bIns="65023">
            <a:spAutoFit/>
          </a:bodyPr>
          <a:lstStyle/>
          <a:p>
            <a:pPr>
              <a:spcBef>
                <a:spcPct val="50000"/>
              </a:spcBef>
            </a:pPr>
            <a:r>
              <a:rPr kumimoji="1" lang="en-US" sz="2300" dirty="0">
                <a:latin typeface="Osaka"/>
                <a:ea typeface="Osaka"/>
                <a:cs typeface="Osaka"/>
              </a:rPr>
              <a:t>Murakami et al, In Oxidative Stress and Disease, </a:t>
            </a:r>
            <a:r>
              <a:rPr kumimoji="1" lang="en-US" sz="2300" dirty="0" err="1">
                <a:latin typeface="Osaka"/>
                <a:ea typeface="Osaka"/>
                <a:cs typeface="Osaka"/>
              </a:rPr>
              <a:t>Bao</a:t>
            </a:r>
            <a:r>
              <a:rPr kumimoji="1" lang="en-US" sz="2300" dirty="0">
                <a:latin typeface="Osaka"/>
                <a:ea typeface="Osaka"/>
                <a:cs typeface="Osaka"/>
              </a:rPr>
              <a:t> and Fenwick Eds. 2004, 12, 187</a:t>
            </a:r>
            <a:endParaRPr lang="en-US" sz="2300" dirty="0">
              <a:latin typeface="Osaka"/>
              <a:ea typeface="Osaka"/>
              <a:cs typeface="Osaka"/>
            </a:endParaRPr>
          </a:p>
          <a:p>
            <a:r>
              <a:rPr kumimoji="1" lang="en-US" sz="2300" dirty="0" err="1">
                <a:latin typeface="Osaka"/>
                <a:ea typeface="Osaka"/>
                <a:cs typeface="Osaka"/>
              </a:rPr>
              <a:t>Manthey</a:t>
            </a:r>
            <a:r>
              <a:rPr kumimoji="1" lang="en-US" sz="2300" dirty="0">
                <a:latin typeface="Osaka"/>
                <a:ea typeface="Osaka"/>
                <a:cs typeface="Osaka"/>
              </a:rPr>
              <a:t> et al, JAFC, 2002, 50, 5837; </a:t>
            </a:r>
            <a:r>
              <a:rPr lang="en-US" sz="2300" dirty="0">
                <a:latin typeface="Osaka"/>
                <a:ea typeface="Osaka"/>
                <a:cs typeface="Osaka"/>
              </a:rPr>
              <a:t>Lai et al, Carcinogenesis, 2007, 28(12), 2581</a:t>
            </a:r>
          </a:p>
          <a:p>
            <a:endParaRPr kumimoji="1" lang="en-US" sz="2000" dirty="0">
              <a:solidFill>
                <a:srgbClr val="00FF00"/>
              </a:solidFill>
              <a:latin typeface="Osaka"/>
              <a:ea typeface="Osaka"/>
              <a:cs typeface="Osaka"/>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p:cTn id="7" dur="5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4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4340">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 calcmode="lin" valueType="num">
                                      <p:cBhvr>
                                        <p:cTn id="12" dur="5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4340">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4340">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4340">
                                            <p:txEl>
                                              <p:pRg st="3" end="3"/>
                                            </p:txEl>
                                          </p:spTgt>
                                        </p:tgtEl>
                                        <p:attrNameLst>
                                          <p:attrName>style.visibility</p:attrName>
                                        </p:attrNameLst>
                                      </p:cBhvr>
                                      <p:to>
                                        <p:strVal val="visible"/>
                                      </p:to>
                                    </p:set>
                                    <p:anim calcmode="lin" valueType="num">
                                      <p:cBhvr>
                                        <p:cTn id="17" dur="500" fill="hold"/>
                                        <p:tgtEl>
                                          <p:spTgt spid="14340">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4340">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4340">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4340">
                                            <p:txEl>
                                              <p:pRg st="4" end="4"/>
                                            </p:txEl>
                                          </p:spTgt>
                                        </p:tgtEl>
                                        <p:attrNameLst>
                                          <p:attrName>style.visibility</p:attrName>
                                        </p:attrNameLst>
                                      </p:cBhvr>
                                      <p:to>
                                        <p:strVal val="visible"/>
                                      </p:to>
                                    </p:set>
                                    <p:anim calcmode="lin" valueType="num">
                                      <p:cBhvr>
                                        <p:cTn id="22" dur="500" fill="hold"/>
                                        <p:tgtEl>
                                          <p:spTgt spid="14340">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4340">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4340">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4340">
                                            <p:txEl>
                                              <p:pRg st="5" end="5"/>
                                            </p:txEl>
                                          </p:spTgt>
                                        </p:tgtEl>
                                        <p:attrNameLst>
                                          <p:attrName>style.visibility</p:attrName>
                                        </p:attrNameLst>
                                      </p:cBhvr>
                                      <p:to>
                                        <p:strVal val="visible"/>
                                      </p:to>
                                    </p:set>
                                    <p:anim calcmode="lin" valueType="num">
                                      <p:cBhvr>
                                        <p:cTn id="27" dur="500" fill="hold"/>
                                        <p:tgtEl>
                                          <p:spTgt spid="14340">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4340">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1434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340">
                                            <p:txEl>
                                              <p:pRg st="7" end="7"/>
                                            </p:txEl>
                                          </p:spTgt>
                                        </p:tgtEl>
                                        <p:attrNameLst>
                                          <p:attrName>style.visibility</p:attrName>
                                        </p:attrNameLst>
                                      </p:cBhvr>
                                      <p:to>
                                        <p:strVal val="visible"/>
                                      </p:to>
                                    </p:set>
                                    <p:anim calcmode="lin" valueType="num">
                                      <p:cBhvr>
                                        <p:cTn id="34" dur="500" fill="hold"/>
                                        <p:tgtEl>
                                          <p:spTgt spid="14340">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14340">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14340">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340">
                                            <p:txEl>
                                              <p:pRg st="9" end="9"/>
                                            </p:txEl>
                                          </p:spTgt>
                                        </p:tgtEl>
                                        <p:attrNameLst>
                                          <p:attrName>style.visibility</p:attrName>
                                        </p:attrNameLst>
                                      </p:cBhvr>
                                      <p:to>
                                        <p:strVal val="visible"/>
                                      </p:to>
                                    </p:set>
                                    <p:anim calcmode="lin" valueType="num">
                                      <p:cBhvr>
                                        <p:cTn id="41" dur="500" fill="hold"/>
                                        <p:tgtEl>
                                          <p:spTgt spid="14340">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14340">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143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PC-3 derived </a:t>
            </a:r>
            <a:r>
              <a:rPr lang="en-US" sz="4600" b="1" dirty="0" err="1">
                <a:solidFill>
                  <a:srgbClr val="0F3BF7"/>
                </a:solidFill>
                <a:effectLst>
                  <a:glow rad="101600">
                    <a:schemeClr val="bg2">
                      <a:tint val="20000"/>
                      <a:alpha val="60000"/>
                    </a:schemeClr>
                  </a:glow>
                </a:effectLst>
                <a:latin typeface="Arial" pitchFamily="34" charset="0"/>
                <a:cs typeface="Arial" pitchFamily="34" charset="0"/>
              </a:rPr>
              <a:t>xenograft</a:t>
            </a:r>
            <a:r>
              <a:rPr lang="en-US" sz="4600" b="1" dirty="0">
                <a:solidFill>
                  <a:srgbClr val="0F3BF7"/>
                </a:solidFill>
                <a:effectLst>
                  <a:glow rad="101600">
                    <a:schemeClr val="bg2">
                      <a:tint val="20000"/>
                      <a:alpha val="60000"/>
                    </a:schemeClr>
                  </a:glow>
                </a:effectLst>
                <a:latin typeface="Arial" pitchFamily="34" charset="0"/>
                <a:cs typeface="Arial" pitchFamily="34" charset="0"/>
              </a:rPr>
              <a:t> model</a:t>
            </a:r>
          </a:p>
        </p:txBody>
      </p:sp>
      <p:sp>
        <p:nvSpPr>
          <p:cNvPr id="2" name="Slide Number Placeholder 1"/>
          <p:cNvSpPr>
            <a:spLocks noGrp="1"/>
          </p:cNvSpPr>
          <p:nvPr>
            <p:ph type="sldNum" sz="quarter" idx="12"/>
          </p:nvPr>
        </p:nvSpPr>
        <p:spPr/>
        <p:txBody>
          <a:bodyPr/>
          <a:lstStyle/>
          <a:p>
            <a:pPr>
              <a:defRPr/>
            </a:pPr>
            <a:fld id="{B03D2454-9E71-4C4A-9F38-2535DA388D7D}" type="slidenum">
              <a:rPr lang="en-US" altLang="ja-JP" smtClean="0"/>
              <a:pPr>
                <a:defRPr/>
              </a:pPr>
              <a:t>13</a:t>
            </a:fld>
            <a:endParaRPr lang="en-US" altLang="ja-JP"/>
          </a:p>
        </p:txBody>
      </p:sp>
      <p:sp>
        <p:nvSpPr>
          <p:cNvPr id="5" name="TextBox 4"/>
          <p:cNvSpPr txBox="1"/>
          <p:nvPr/>
        </p:nvSpPr>
        <p:spPr>
          <a:xfrm>
            <a:off x="4062552" y="7911254"/>
            <a:ext cx="5059116" cy="919226"/>
          </a:xfrm>
          <a:prstGeom prst="rect">
            <a:avLst/>
          </a:prstGeom>
          <a:noFill/>
        </p:spPr>
        <p:txBody>
          <a:bodyPr wrap="none" lIns="130046" tIns="65023" rIns="130046" bIns="65023" rtlCol="0">
            <a:spAutoFit/>
          </a:bodyPr>
          <a:lstStyle/>
          <a:p>
            <a:r>
              <a:rPr lang="en-US" altLang="ja-JP" sz="1700" dirty="0">
                <a:latin typeface="Times New Roman" pitchFamily="18" charset="0"/>
                <a:ea typeface="ＭＳ Ｐゴシック" charset="-128"/>
                <a:cs typeface="Times New Roman" pitchFamily="18" charset="0"/>
              </a:rPr>
              <a:t>Professor Min-Hsiung Pan, Taiwan University, Taiwan</a:t>
            </a:r>
          </a:p>
          <a:p>
            <a:r>
              <a:rPr lang="en-US" altLang="ja-JP" sz="1700" dirty="0">
                <a:latin typeface="Times New Roman" pitchFamily="18" charset="0"/>
                <a:ea typeface="ＭＳ Ｐゴシック" charset="-128"/>
                <a:cs typeface="Times New Roman" pitchFamily="18" charset="0"/>
              </a:rPr>
              <a:t>Professor Chi-Tang Ho, Rutgers University, USA </a:t>
            </a:r>
          </a:p>
          <a:p>
            <a:r>
              <a:rPr lang="en-US" sz="1700" i="1" dirty="0">
                <a:latin typeface="Times New Roman" pitchFamily="18" charset="0"/>
                <a:cs typeface="Times New Roman" pitchFamily="18" charset="0"/>
              </a:rPr>
              <a:t>Food &amp; Function</a:t>
            </a:r>
            <a:r>
              <a:rPr lang="en-US" sz="1700" dirty="0">
                <a:latin typeface="Times New Roman" pitchFamily="18" charset="0"/>
                <a:cs typeface="Times New Roman" pitchFamily="18" charset="0"/>
              </a:rPr>
              <a:t>, 2013, DOI: 10.1039/c3fo60037h</a:t>
            </a:r>
          </a:p>
        </p:txBody>
      </p:sp>
      <p:pic>
        <p:nvPicPr>
          <p:cNvPr id="7270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868" y="2384213"/>
            <a:ext cx="11715986" cy="476842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03D2454-9E71-4C4A-9F38-2535DA388D7D}" type="slidenum">
              <a:rPr lang="en-US" altLang="ja-JP" smtClean="0">
                <a:solidFill>
                  <a:srgbClr val="975C1E">
                    <a:shade val="50000"/>
                  </a:srgbClr>
                </a:solidFill>
              </a:rPr>
              <a:pPr>
                <a:defRPr/>
              </a:pPr>
              <a:t>14</a:t>
            </a:fld>
            <a:endParaRPr lang="en-US" altLang="ja-JP">
              <a:solidFill>
                <a:srgbClr val="975C1E">
                  <a:shade val="50000"/>
                </a:srgbClr>
              </a:solidFill>
            </a:endParaRPr>
          </a:p>
        </p:txBody>
      </p:sp>
      <p:sp>
        <p:nvSpPr>
          <p:cNvPr id="3" name="Title 2"/>
          <p:cNvSpPr>
            <a:spLocks noGrp="1"/>
          </p:cNvSpPr>
          <p:nvPr>
            <p:ph type="title" idx="4294967295"/>
          </p:nvPr>
        </p:nvSpPr>
        <p:spPr>
          <a:xfrm>
            <a:off x="0" y="216747"/>
            <a:ext cx="13004800" cy="1625600"/>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Inhibition of prostate tumor growth in vivo</a:t>
            </a:r>
          </a:p>
        </p:txBody>
      </p:sp>
      <p:sp>
        <p:nvSpPr>
          <p:cNvPr id="29" name="Rectangle 28"/>
          <p:cNvSpPr>
            <a:spLocks noChangeArrowheads="1"/>
          </p:cNvSpPr>
          <p:nvPr/>
        </p:nvSpPr>
        <p:spPr bwMode="auto">
          <a:xfrm>
            <a:off x="758614" y="6755682"/>
            <a:ext cx="11880427" cy="1901031"/>
          </a:xfrm>
          <a:prstGeom prst="rect">
            <a:avLst/>
          </a:prstGeom>
          <a:noFill/>
          <a:ln w="9525">
            <a:noFill/>
            <a:miter lim="800000"/>
            <a:headEnd/>
            <a:tailEnd/>
          </a:ln>
        </p:spPr>
        <p:txBody>
          <a:bodyPr lIns="130046" tIns="65023" rIns="130046" bIns="65023">
            <a:spAutoFit/>
          </a:bodyPr>
          <a:lstStyle/>
          <a:p>
            <a:pPr algn="l"/>
            <a:r>
              <a:rPr lang="en-US" altLang="zh-TW" sz="2300" dirty="0">
                <a:solidFill>
                  <a:prstClr val="black"/>
                </a:solidFill>
                <a:latin typeface="Times New Roman" pitchFamily="18" charset="0"/>
                <a:cs typeface="Times New Roman" pitchFamily="18" charset="0"/>
              </a:rPr>
              <a:t>PC-3 cells were injected subcutaneously between the scapulas of nude mice. Once tumor volume reached approximately 50 -100mm</a:t>
            </a:r>
            <a:r>
              <a:rPr lang="en-US" altLang="zh-TW" sz="2300" baseline="30000" dirty="0">
                <a:solidFill>
                  <a:prstClr val="black"/>
                </a:solidFill>
                <a:latin typeface="Times New Roman" pitchFamily="18" charset="0"/>
                <a:cs typeface="Times New Roman" pitchFamily="18" charset="0"/>
              </a:rPr>
              <a:t>3</a:t>
            </a:r>
            <a:r>
              <a:rPr lang="en-US" altLang="zh-TW" sz="2300" dirty="0">
                <a:solidFill>
                  <a:prstClr val="black"/>
                </a:solidFill>
                <a:latin typeface="Times New Roman" pitchFamily="18" charset="0"/>
                <a:cs typeface="Times New Roman" pitchFamily="18" charset="0"/>
              </a:rPr>
              <a:t>, the animal received an injection of 25 or 50 µL GL five times per week for 23 days.  Average body weight and tumor volume were measured at the end of experiment. Five samples were analyzed in each group, and value represent the mean </a:t>
            </a:r>
            <a:r>
              <a:rPr lang="en-US" altLang="en-US" sz="2300" dirty="0">
                <a:solidFill>
                  <a:prstClr val="black"/>
                </a:solidFill>
                <a:latin typeface="Times New Roman" pitchFamily="18" charset="0"/>
                <a:cs typeface="Times New Roman" pitchFamily="18" charset="0"/>
              </a:rPr>
              <a:t>±</a:t>
            </a:r>
            <a:r>
              <a:rPr lang="en-US" altLang="zh-TW" sz="2300" dirty="0">
                <a:solidFill>
                  <a:prstClr val="black"/>
                </a:solidFill>
                <a:latin typeface="Times New Roman" pitchFamily="18" charset="0"/>
                <a:cs typeface="Times New Roman" pitchFamily="18" charset="0"/>
              </a:rPr>
              <a:t> SD. Significantly different at *P&lt;0.05.</a:t>
            </a:r>
          </a:p>
        </p:txBody>
      </p:sp>
      <p:sp>
        <p:nvSpPr>
          <p:cNvPr id="31" name="Rectangle 30"/>
          <p:cNvSpPr/>
          <p:nvPr/>
        </p:nvSpPr>
        <p:spPr>
          <a:xfrm>
            <a:off x="3255352" y="8669867"/>
            <a:ext cx="5656705" cy="656590"/>
          </a:xfrm>
          <a:prstGeom prst="rect">
            <a:avLst/>
          </a:prstGeom>
        </p:spPr>
        <p:txBody>
          <a:bodyPr wrap="none" lIns="130046" tIns="65023" rIns="130046" bIns="65023">
            <a:spAutoFit/>
          </a:bodyPr>
          <a:lstStyle/>
          <a:p>
            <a:r>
              <a:rPr lang="en-US" sz="1700" dirty="0">
                <a:solidFill>
                  <a:prstClr val="black"/>
                </a:solidFill>
                <a:latin typeface="Times New Roman" pitchFamily="18" charset="0"/>
                <a:cs typeface="Times New Roman" pitchFamily="18" charset="0"/>
              </a:rPr>
              <a:t>Pan </a:t>
            </a:r>
            <a:r>
              <a:rPr lang="en-US" sz="1700" i="1" dirty="0">
                <a:solidFill>
                  <a:prstClr val="black"/>
                </a:solidFill>
                <a:latin typeface="Times New Roman" pitchFamily="18" charset="0"/>
                <a:cs typeface="Times New Roman" pitchFamily="18" charset="0"/>
              </a:rPr>
              <a:t>et al, Food &amp; Function</a:t>
            </a:r>
            <a:r>
              <a:rPr lang="en-US" sz="1700" dirty="0">
                <a:solidFill>
                  <a:prstClr val="black"/>
                </a:solidFill>
                <a:latin typeface="Times New Roman" pitchFamily="18" charset="0"/>
                <a:cs typeface="Times New Roman" pitchFamily="18" charset="0"/>
              </a:rPr>
              <a:t>, 2013, DOI: 10.1039/c3fo60037h</a:t>
            </a:r>
          </a:p>
          <a:p>
            <a:r>
              <a:rPr lang="en-US" sz="1700" dirty="0" err="1">
                <a:solidFill>
                  <a:prstClr val="black"/>
                </a:solidFill>
                <a:latin typeface="Times New Roman" pitchFamily="18" charset="0"/>
                <a:cs typeface="Times New Roman" pitchFamily="18" charset="0"/>
              </a:rPr>
              <a:t>Miyauchi</a:t>
            </a:r>
            <a:r>
              <a:rPr lang="en-US" sz="1700" dirty="0">
                <a:solidFill>
                  <a:prstClr val="black"/>
                </a:solidFill>
                <a:latin typeface="Times New Roman" pitchFamily="18" charset="0"/>
                <a:cs typeface="Times New Roman" pitchFamily="18" charset="0"/>
              </a:rPr>
              <a:t>,  2013, US Patent No. 8,425,952</a:t>
            </a:r>
          </a:p>
        </p:txBody>
      </p:sp>
      <p:grpSp>
        <p:nvGrpSpPr>
          <p:cNvPr id="33" name="Group 32"/>
          <p:cNvGrpSpPr/>
          <p:nvPr/>
        </p:nvGrpSpPr>
        <p:grpSpPr>
          <a:xfrm>
            <a:off x="758614" y="1779725"/>
            <a:ext cx="12026014" cy="4785259"/>
            <a:chOff x="219033" y="2276498"/>
            <a:chExt cx="8455791" cy="3364635"/>
          </a:xfrm>
        </p:grpSpPr>
        <p:sp>
          <p:nvSpPr>
            <p:cNvPr id="37" name="Text Box 17"/>
            <p:cNvSpPr txBox="1">
              <a:spLocks noChangeArrowheads="1"/>
            </p:cNvSpPr>
            <p:nvPr/>
          </p:nvSpPr>
          <p:spPr bwMode="auto">
            <a:xfrm>
              <a:off x="1843470" y="5390148"/>
              <a:ext cx="959397" cy="238046"/>
            </a:xfrm>
            <a:prstGeom prst="rect">
              <a:avLst/>
            </a:prstGeom>
            <a:noFill/>
            <a:ln w="9525">
              <a:noFill/>
              <a:miter lim="800000"/>
              <a:headEnd/>
              <a:tailEnd/>
            </a:ln>
          </p:spPr>
          <p:txBody>
            <a:bodyPr wrap="none">
              <a:spAutoFit/>
            </a:bodyPr>
            <a:lstStyle/>
            <a:p>
              <a:r>
                <a:rPr lang="en-US" altLang="zh-TW" sz="1600" b="1" dirty="0"/>
                <a:t>Gold Lotion</a:t>
              </a:r>
            </a:p>
          </p:txBody>
        </p:sp>
        <p:graphicFrame>
          <p:nvGraphicFramePr>
            <p:cNvPr id="34" name="Object 32"/>
            <p:cNvGraphicFramePr>
              <a:graphicFrameLocks noGrp="1" noChangeAspect="1"/>
            </p:cNvGraphicFramePr>
            <p:nvPr>
              <p:ph sz="half" idx="4294967295"/>
              <p:extLst>
                <p:ext uri="{D42A27DB-BD31-4B8C-83A1-F6EECF244321}">
                  <p14:modId xmlns:p14="http://schemas.microsoft.com/office/powerpoint/2010/main" val="3939795687"/>
                </p:ext>
              </p:extLst>
            </p:nvPr>
          </p:nvGraphicFramePr>
          <p:xfrm>
            <a:off x="4327255" y="2276867"/>
            <a:ext cx="4347569" cy="3011192"/>
          </p:xfrm>
          <a:graphic>
            <a:graphicData uri="http://schemas.openxmlformats.org/presentationml/2006/ole">
              <mc:AlternateContent xmlns:mc="http://schemas.openxmlformats.org/markup-compatibility/2006">
                <mc:Choice xmlns:v="urn:schemas-microsoft-com:vml" Requires="v">
                  <p:oleObj spid="_x0000_s8257" name="SPW 10.0 Graph" r:id="rId4" imgW="5720486" imgH="3962095" progId="">
                    <p:embed/>
                  </p:oleObj>
                </mc:Choice>
                <mc:Fallback>
                  <p:oleObj name="SPW 10.0 Graph" r:id="rId4" imgW="5720486" imgH="3962095"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255" y="2276867"/>
                          <a:ext cx="4347569" cy="3011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Grp="1" noChangeAspect="1"/>
            </p:cNvGraphicFramePr>
            <p:nvPr>
              <p:ph sz="half" idx="4294967295"/>
              <p:extLst>
                <p:ext uri="{D42A27DB-BD31-4B8C-83A1-F6EECF244321}">
                  <p14:modId xmlns:p14="http://schemas.microsoft.com/office/powerpoint/2010/main" val="199798937"/>
                </p:ext>
              </p:extLst>
            </p:nvPr>
          </p:nvGraphicFramePr>
          <p:xfrm>
            <a:off x="219033" y="2276498"/>
            <a:ext cx="3743325" cy="2995612"/>
          </p:xfrm>
          <a:graphic>
            <a:graphicData uri="http://schemas.openxmlformats.org/presentationml/2006/ole">
              <mc:AlternateContent xmlns:mc="http://schemas.openxmlformats.org/markup-compatibility/2006">
                <mc:Choice xmlns:v="urn:schemas-microsoft-com:vml" Requires="v">
                  <p:oleObj spid="_x0000_s8258" name="SPW 10.0 Graph" r:id="rId6" imgW="5498287" imgH="3962095" progId="">
                    <p:embed/>
                  </p:oleObj>
                </mc:Choice>
                <mc:Fallback>
                  <p:oleObj name="SPW 10.0 Graph" r:id="rId6" imgW="5498287" imgH="3962095" progId="">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r="9932"/>
                        <a:stretch>
                          <a:fillRect/>
                        </a:stretch>
                      </p:blipFill>
                      <p:spPr bwMode="auto">
                        <a:xfrm>
                          <a:off x="219033" y="2276498"/>
                          <a:ext cx="3743325" cy="299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 Box 19"/>
            <p:cNvSpPr txBox="1">
              <a:spLocks noChangeArrowheads="1"/>
            </p:cNvSpPr>
            <p:nvPr/>
          </p:nvSpPr>
          <p:spPr bwMode="auto">
            <a:xfrm>
              <a:off x="5365395" y="5067184"/>
              <a:ext cx="2663590" cy="238046"/>
            </a:xfrm>
            <a:prstGeom prst="rect">
              <a:avLst/>
            </a:prstGeom>
            <a:noFill/>
            <a:ln w="9525">
              <a:noFill/>
              <a:miter lim="800000"/>
              <a:headEnd/>
              <a:tailEnd/>
            </a:ln>
          </p:spPr>
          <p:txBody>
            <a:bodyPr wrap="none">
              <a:spAutoFit/>
            </a:bodyPr>
            <a:lstStyle/>
            <a:p>
              <a:r>
                <a:rPr lang="en-US" altLang="zh-TW" sz="1600" b="1" dirty="0"/>
                <a:t>Positive           25 </a:t>
              </a:r>
              <a:r>
                <a:rPr lang="en-US" altLang="zh-TW" sz="1600" b="1" dirty="0">
                  <a:latin typeface="Symbol" pitchFamily="18" charset="2"/>
                </a:rPr>
                <a:t>m</a:t>
              </a:r>
              <a:r>
                <a:rPr lang="en-US" altLang="zh-TW" sz="1600" b="1" dirty="0"/>
                <a:t>L             50 </a:t>
              </a:r>
              <a:r>
                <a:rPr lang="en-US" altLang="zh-TW" sz="1600" b="1" dirty="0">
                  <a:latin typeface="Symbol" pitchFamily="18" charset="2"/>
                </a:rPr>
                <a:t>m</a:t>
              </a:r>
              <a:r>
                <a:rPr lang="en-US" altLang="zh-TW" sz="1600" b="1" dirty="0"/>
                <a:t>L</a:t>
              </a:r>
            </a:p>
          </p:txBody>
        </p:sp>
        <p:sp>
          <p:nvSpPr>
            <p:cNvPr id="39" name="Text Box 20"/>
            <p:cNvSpPr txBox="1">
              <a:spLocks noChangeArrowheads="1"/>
            </p:cNvSpPr>
            <p:nvPr/>
          </p:nvSpPr>
          <p:spPr bwMode="auto">
            <a:xfrm>
              <a:off x="6155256" y="5361689"/>
              <a:ext cx="959397" cy="238046"/>
            </a:xfrm>
            <a:prstGeom prst="rect">
              <a:avLst/>
            </a:prstGeom>
            <a:noFill/>
            <a:ln w="9525">
              <a:noFill/>
              <a:miter lim="800000"/>
              <a:headEnd/>
              <a:tailEnd/>
            </a:ln>
          </p:spPr>
          <p:txBody>
            <a:bodyPr wrap="none">
              <a:spAutoFit/>
            </a:bodyPr>
            <a:lstStyle/>
            <a:p>
              <a:r>
                <a:rPr lang="en-US" altLang="zh-TW" sz="1600" b="1" dirty="0"/>
                <a:t>Gold Lotion</a:t>
              </a:r>
            </a:p>
          </p:txBody>
        </p:sp>
        <p:sp>
          <p:nvSpPr>
            <p:cNvPr id="40" name="Text Box 22"/>
            <p:cNvSpPr txBox="1">
              <a:spLocks noChangeArrowheads="1"/>
            </p:cNvSpPr>
            <p:nvPr/>
          </p:nvSpPr>
          <p:spPr bwMode="auto">
            <a:xfrm>
              <a:off x="1852001" y="2276872"/>
              <a:ext cx="1396138" cy="259687"/>
            </a:xfrm>
            <a:prstGeom prst="rect">
              <a:avLst/>
            </a:prstGeom>
            <a:solidFill>
              <a:srgbClr val="33CC33"/>
            </a:solidFill>
            <a:ln w="9525">
              <a:noFill/>
              <a:miter lim="800000"/>
              <a:headEnd/>
              <a:tailEnd/>
            </a:ln>
          </p:spPr>
          <p:txBody>
            <a:bodyPr wrap="none">
              <a:spAutoFit/>
            </a:bodyPr>
            <a:lstStyle/>
            <a:p>
              <a:r>
                <a:rPr lang="en-US" altLang="zh-TW" sz="1800" b="1" dirty="0">
                  <a:solidFill>
                    <a:schemeClr val="bg1"/>
                  </a:solidFill>
                </a:rPr>
                <a:t>Body weight (g)</a:t>
              </a:r>
            </a:p>
          </p:txBody>
        </p:sp>
        <p:sp>
          <p:nvSpPr>
            <p:cNvPr id="41" name="Text Box 23"/>
            <p:cNvSpPr txBox="1">
              <a:spLocks noChangeArrowheads="1"/>
            </p:cNvSpPr>
            <p:nvPr/>
          </p:nvSpPr>
          <p:spPr bwMode="auto">
            <a:xfrm>
              <a:off x="6402458" y="2276872"/>
              <a:ext cx="1829003" cy="259687"/>
            </a:xfrm>
            <a:prstGeom prst="rect">
              <a:avLst/>
            </a:prstGeom>
            <a:solidFill>
              <a:srgbClr val="6666FF"/>
            </a:solidFill>
            <a:ln w="9525">
              <a:noFill/>
              <a:miter lim="800000"/>
              <a:headEnd/>
              <a:tailEnd/>
            </a:ln>
          </p:spPr>
          <p:txBody>
            <a:bodyPr wrap="none">
              <a:spAutoFit/>
            </a:bodyPr>
            <a:lstStyle/>
            <a:p>
              <a:r>
                <a:rPr lang="en-US" altLang="zh-TW" sz="1800" b="1" dirty="0">
                  <a:solidFill>
                    <a:schemeClr val="bg1"/>
                  </a:solidFill>
                </a:rPr>
                <a:t>Tumor volume (mm</a:t>
              </a:r>
              <a:r>
                <a:rPr lang="en-US" altLang="zh-TW" sz="1800" b="1" baseline="30000" dirty="0">
                  <a:solidFill>
                    <a:schemeClr val="bg1"/>
                  </a:solidFill>
                </a:rPr>
                <a:t>3</a:t>
              </a:r>
              <a:r>
                <a:rPr lang="en-US" altLang="zh-TW" sz="1800" b="1" dirty="0">
                  <a:solidFill>
                    <a:schemeClr val="bg1"/>
                  </a:solidFill>
                </a:rPr>
                <a:t>)</a:t>
              </a:r>
            </a:p>
          </p:txBody>
        </p:sp>
        <p:sp>
          <p:nvSpPr>
            <p:cNvPr id="42" name="Text Box 25"/>
            <p:cNvSpPr txBox="1">
              <a:spLocks noChangeArrowheads="1"/>
            </p:cNvSpPr>
            <p:nvPr/>
          </p:nvSpPr>
          <p:spPr bwMode="auto">
            <a:xfrm>
              <a:off x="5391272" y="2530390"/>
              <a:ext cx="896279" cy="238046"/>
            </a:xfrm>
            <a:prstGeom prst="rect">
              <a:avLst/>
            </a:prstGeom>
            <a:noFill/>
            <a:ln w="9525">
              <a:noFill/>
              <a:miter lim="800000"/>
              <a:headEnd/>
              <a:tailEnd/>
            </a:ln>
          </p:spPr>
          <p:txBody>
            <a:bodyPr wrap="none">
              <a:spAutoFit/>
            </a:bodyPr>
            <a:lstStyle/>
            <a:p>
              <a:r>
                <a:rPr lang="en-US" altLang="zh-TW" sz="1600" b="1" dirty="0"/>
                <a:t>3082±680</a:t>
              </a:r>
            </a:p>
          </p:txBody>
        </p:sp>
        <p:sp>
          <p:nvSpPr>
            <p:cNvPr id="43" name="Text Box 26"/>
            <p:cNvSpPr txBox="1">
              <a:spLocks noChangeArrowheads="1"/>
            </p:cNvSpPr>
            <p:nvPr/>
          </p:nvSpPr>
          <p:spPr bwMode="auto">
            <a:xfrm>
              <a:off x="6339643" y="4221088"/>
              <a:ext cx="793197" cy="238046"/>
            </a:xfrm>
            <a:prstGeom prst="rect">
              <a:avLst/>
            </a:prstGeom>
            <a:noFill/>
            <a:ln w="9525">
              <a:noFill/>
              <a:miter lim="800000"/>
              <a:headEnd/>
              <a:tailEnd/>
            </a:ln>
          </p:spPr>
          <p:txBody>
            <a:bodyPr wrap="none">
              <a:spAutoFit/>
            </a:bodyPr>
            <a:lstStyle/>
            <a:p>
              <a:r>
                <a:rPr lang="en-US" altLang="zh-TW" sz="1600" b="1" dirty="0"/>
                <a:t>659±211</a:t>
              </a:r>
            </a:p>
          </p:txBody>
        </p:sp>
        <p:sp>
          <p:nvSpPr>
            <p:cNvPr id="44" name="Text Box 29"/>
            <p:cNvSpPr txBox="1">
              <a:spLocks noChangeArrowheads="1"/>
            </p:cNvSpPr>
            <p:nvPr/>
          </p:nvSpPr>
          <p:spPr bwMode="auto">
            <a:xfrm>
              <a:off x="6519955" y="4365104"/>
              <a:ext cx="354472" cy="454451"/>
            </a:xfrm>
            <a:prstGeom prst="rect">
              <a:avLst/>
            </a:prstGeom>
            <a:noFill/>
            <a:ln w="9525">
              <a:noFill/>
              <a:miter lim="800000"/>
              <a:headEnd/>
              <a:tailEnd/>
            </a:ln>
          </p:spPr>
          <p:txBody>
            <a:bodyPr wrap="none">
              <a:spAutoFit/>
            </a:bodyPr>
            <a:lstStyle/>
            <a:p>
              <a:r>
                <a:rPr lang="en-US" altLang="zh-TW" dirty="0"/>
                <a:t>**</a:t>
              </a:r>
            </a:p>
          </p:txBody>
        </p:sp>
        <p:sp>
          <p:nvSpPr>
            <p:cNvPr id="45" name="Text Box 30"/>
            <p:cNvSpPr txBox="1">
              <a:spLocks noChangeArrowheads="1"/>
            </p:cNvSpPr>
            <p:nvPr/>
          </p:nvSpPr>
          <p:spPr bwMode="auto">
            <a:xfrm>
              <a:off x="7380312" y="4797152"/>
              <a:ext cx="450850" cy="843981"/>
            </a:xfrm>
            <a:prstGeom prst="rect">
              <a:avLst/>
            </a:prstGeom>
            <a:noFill/>
            <a:ln w="9525">
              <a:noFill/>
              <a:miter lim="800000"/>
              <a:headEnd/>
              <a:tailEnd/>
            </a:ln>
          </p:spPr>
          <p:txBody>
            <a:bodyPr wrap="square">
              <a:spAutoFit/>
            </a:bodyPr>
            <a:lstStyle/>
            <a:p>
              <a:r>
                <a:rPr lang="en-US" altLang="zh-TW" dirty="0"/>
                <a:t>***</a:t>
              </a:r>
            </a:p>
          </p:txBody>
        </p:sp>
        <p:sp>
          <p:nvSpPr>
            <p:cNvPr id="36" name="Text Box 16"/>
            <p:cNvSpPr txBox="1">
              <a:spLocks noChangeArrowheads="1"/>
            </p:cNvSpPr>
            <p:nvPr/>
          </p:nvSpPr>
          <p:spPr bwMode="auto">
            <a:xfrm>
              <a:off x="1051364" y="5067184"/>
              <a:ext cx="2663590" cy="238046"/>
            </a:xfrm>
            <a:prstGeom prst="rect">
              <a:avLst/>
            </a:prstGeom>
            <a:noFill/>
            <a:ln w="9525">
              <a:noFill/>
              <a:miter lim="800000"/>
              <a:headEnd/>
              <a:tailEnd/>
            </a:ln>
          </p:spPr>
          <p:txBody>
            <a:bodyPr wrap="none">
              <a:spAutoFit/>
            </a:bodyPr>
            <a:lstStyle/>
            <a:p>
              <a:r>
                <a:rPr lang="en-US" altLang="zh-TW" sz="1600" b="1" dirty="0"/>
                <a:t>Positive           25 </a:t>
              </a:r>
              <a:r>
                <a:rPr lang="en-US" altLang="zh-TW" sz="1600" b="1" dirty="0">
                  <a:latin typeface="Symbol" pitchFamily="18" charset="2"/>
                </a:rPr>
                <a:t>m</a:t>
              </a:r>
              <a:r>
                <a:rPr lang="en-US" altLang="zh-TW" sz="1600" b="1" dirty="0"/>
                <a:t>L             50 </a:t>
              </a:r>
              <a:r>
                <a:rPr lang="en-US" altLang="zh-TW" sz="1600" b="1" dirty="0">
                  <a:latin typeface="Symbol" pitchFamily="18" charset="2"/>
                </a:rPr>
                <a:t>m</a:t>
              </a:r>
              <a:r>
                <a:rPr lang="en-US" altLang="zh-TW" sz="1600" b="1" dirty="0"/>
                <a:t>L</a:t>
              </a:r>
            </a:p>
          </p:txBody>
        </p:sp>
      </p:grpSp>
    </p:spTree>
    <p:extLst>
      <p:ext uri="{BB962C8B-B14F-4D97-AF65-F5344CB8AC3E}">
        <p14:creationId xmlns:p14="http://schemas.microsoft.com/office/powerpoint/2010/main" val="341009935"/>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3547B1-7A5E-4B93-BD83-EB21DF1B5106}" type="slidenum">
              <a:rPr lang="en-US" altLang="ja-JP" smtClean="0"/>
              <a:pPr>
                <a:defRPr/>
              </a:pPr>
              <a:t>15</a:t>
            </a:fld>
            <a:endParaRPr lang="en-US" altLang="ja-JP" dirty="0"/>
          </a:p>
        </p:txBody>
      </p:sp>
      <p:sp>
        <p:nvSpPr>
          <p:cNvPr id="2" name="Title 1"/>
          <p:cNvSpPr>
            <a:spLocks noGrp="1"/>
          </p:cNvSpPr>
          <p:nvPr>
            <p:ph type="title" idx="4294967295"/>
          </p:nvPr>
        </p:nvSpPr>
        <p:spPr>
          <a:xfrm>
            <a:off x="0" y="433494"/>
            <a:ext cx="13004800" cy="1232747"/>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Inhibition of prostate tumor growth</a:t>
            </a:r>
          </a:p>
        </p:txBody>
      </p:sp>
      <p:pic>
        <p:nvPicPr>
          <p:cNvPr id="8" name="Picture 2"/>
          <p:cNvPicPr>
            <a:picLocks noGrp="1" noChangeAspect="1" noChangeArrowheads="1"/>
          </p:cNvPicPr>
          <p:nvPr>
            <p:ph idx="4294967295"/>
          </p:nvPr>
        </p:nvPicPr>
        <p:blipFill>
          <a:blip r:embed="rId3" cstate="print">
            <a:clrChange>
              <a:clrFrom>
                <a:srgbClr val="FFFFFF"/>
              </a:clrFrom>
              <a:clrTo>
                <a:srgbClr val="FFFFFF">
                  <a:alpha val="0"/>
                </a:srgbClr>
              </a:clrTo>
            </a:clrChange>
          </a:blip>
          <a:srcRect/>
          <a:stretch>
            <a:fillRect/>
          </a:stretch>
        </p:blipFill>
        <p:spPr bwMode="auto">
          <a:xfrm>
            <a:off x="1115342" y="1950720"/>
            <a:ext cx="10123876" cy="6667218"/>
          </a:xfrm>
          <a:prstGeom prst="rect">
            <a:avLst/>
          </a:prstGeom>
          <a:noFill/>
          <a:ln w="9525">
            <a:noFill/>
            <a:miter lim="800000"/>
            <a:headEnd/>
            <a:tailEnd/>
          </a:ln>
        </p:spPr>
      </p:pic>
      <p:sp>
        <p:nvSpPr>
          <p:cNvPr id="3" name="TextBox 2"/>
          <p:cNvSpPr txBox="1"/>
          <p:nvPr/>
        </p:nvSpPr>
        <p:spPr>
          <a:xfrm>
            <a:off x="1300480" y="8994987"/>
            <a:ext cx="9753600" cy="393954"/>
          </a:xfrm>
          <a:prstGeom prst="rect">
            <a:avLst/>
          </a:prstGeom>
          <a:noFill/>
        </p:spPr>
        <p:txBody>
          <a:bodyPr wrap="square" lIns="130046" tIns="65023" rIns="130046" bIns="65023" rtlCol="0">
            <a:spAutoFit/>
          </a:bodyPr>
          <a:lstStyle/>
          <a:p>
            <a:r>
              <a:rPr lang="en-US" altLang="ja-JP" sz="1700" dirty="0" smtClean="0">
                <a:latin typeface="Times New Roman" pitchFamily="18" charset="0"/>
                <a:ea typeface="ＭＳ Ｐゴシック" charset="-128"/>
                <a:cs typeface="Times New Roman" pitchFamily="18" charset="0"/>
              </a:rPr>
              <a:t>Professors </a:t>
            </a:r>
            <a:r>
              <a:rPr lang="en-US" altLang="ja-JP" sz="1700" dirty="0">
                <a:latin typeface="Times New Roman" pitchFamily="18" charset="0"/>
                <a:ea typeface="ＭＳ Ｐゴシック" charset="-128"/>
                <a:cs typeface="Times New Roman" pitchFamily="18" charset="0"/>
              </a:rPr>
              <a:t>Ho &amp;Pan, </a:t>
            </a:r>
            <a:r>
              <a:rPr lang="en-US" sz="1700" i="1" dirty="0">
                <a:latin typeface="Times New Roman" pitchFamily="18" charset="0"/>
                <a:cs typeface="Times New Roman" pitchFamily="18" charset="0"/>
              </a:rPr>
              <a:t>Food &amp; Function</a:t>
            </a:r>
            <a:r>
              <a:rPr lang="en-US" sz="1700" dirty="0">
                <a:latin typeface="Times New Roman" pitchFamily="18" charset="0"/>
                <a:cs typeface="Times New Roman" pitchFamily="18" charset="0"/>
              </a:rPr>
              <a:t>, 2013, DOI: 10.1039/c3fo60037h</a:t>
            </a:r>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062"/>
            <a:ext cx="13004800" cy="2077156"/>
          </a:xfrm>
        </p:spPr>
        <p:txBody>
          <a:bodyPr>
            <a:normAutofit/>
          </a:bodyPr>
          <a:lstStyle/>
          <a:p>
            <a:r>
              <a:rPr lang="en-US" sz="4600" b="1" dirty="0">
                <a:solidFill>
                  <a:srgbClr val="0F3BF7"/>
                </a:solidFill>
                <a:effectLst>
                  <a:glow rad="101600">
                    <a:schemeClr val="bg2">
                      <a:tint val="20000"/>
                      <a:alpha val="60000"/>
                    </a:schemeClr>
                  </a:glow>
                </a:effectLst>
                <a:latin typeface="Arial" pitchFamily="34" charset="0"/>
                <a:cs typeface="Arial" pitchFamily="34" charset="0"/>
              </a:rPr>
              <a:t>GL Oral Efficacy</a:t>
            </a:r>
          </a:p>
        </p:txBody>
      </p:sp>
      <p:pic>
        <p:nvPicPr>
          <p:cNvPr id="1029" name="Picture 5"/>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28931" y="2059094"/>
            <a:ext cx="12033956" cy="583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25601" y="8128001"/>
            <a:ext cx="10316392" cy="437727"/>
          </a:xfrm>
          <a:prstGeom prst="rect">
            <a:avLst/>
          </a:prstGeom>
          <a:noFill/>
        </p:spPr>
        <p:txBody>
          <a:bodyPr wrap="square" lIns="130046" tIns="65023" rIns="130046" bIns="65023" rtlCol="0">
            <a:spAutoFit/>
          </a:bodyPr>
          <a:lstStyle/>
          <a:p>
            <a:r>
              <a:rPr lang="en-US" sz="2000" dirty="0"/>
              <a:t>Mice bearing human prostate cancer cell line PC-3 tumor </a:t>
            </a:r>
            <a:r>
              <a:rPr lang="en-US" sz="2000" dirty="0" err="1"/>
              <a:t>xenografts</a:t>
            </a:r>
            <a:endParaRPr lang="en-US" sz="2000" dirty="0"/>
          </a:p>
        </p:txBody>
      </p:sp>
      <p:sp>
        <p:nvSpPr>
          <p:cNvPr id="3" name="Oval 2"/>
          <p:cNvSpPr/>
          <p:nvPr/>
        </p:nvSpPr>
        <p:spPr>
          <a:xfrm>
            <a:off x="2952249" y="2426925"/>
            <a:ext cx="1165938" cy="1162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8" name="Oval 7"/>
          <p:cNvSpPr/>
          <p:nvPr/>
        </p:nvSpPr>
        <p:spPr>
          <a:xfrm>
            <a:off x="5578911" y="2791327"/>
            <a:ext cx="1165938" cy="1162297"/>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9" name="Oval 8"/>
          <p:cNvSpPr/>
          <p:nvPr/>
        </p:nvSpPr>
        <p:spPr>
          <a:xfrm>
            <a:off x="7833748" y="2503758"/>
            <a:ext cx="1165938" cy="1162297"/>
          </a:xfrm>
          <a:prstGeom prst="ellipse">
            <a:avLst/>
          </a:prstGeom>
          <a:noFill/>
          <a:ln>
            <a:solidFill>
              <a:srgbClr val="0F3BF7"/>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10" name="Oval 9"/>
          <p:cNvSpPr/>
          <p:nvPr/>
        </p:nvSpPr>
        <p:spPr>
          <a:xfrm>
            <a:off x="10541045" y="2518664"/>
            <a:ext cx="1165938" cy="11622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5" name="Rectangle 4"/>
          <p:cNvSpPr/>
          <p:nvPr/>
        </p:nvSpPr>
        <p:spPr>
          <a:xfrm>
            <a:off x="11736190" y="18063"/>
            <a:ext cx="549095" cy="392926"/>
          </a:xfrm>
          <a:prstGeom prst="rect">
            <a:avLst/>
          </a:prstGeom>
        </p:spPr>
        <p:txBody>
          <a:bodyPr wrap="none" lIns="130046" tIns="65023" rIns="130046" bIns="65023">
            <a:spAutoFit/>
          </a:bodyPr>
          <a:lstStyle/>
          <a:p>
            <a:pPr lvl="0" eaLnBrk="1" hangingPunct="1">
              <a:defRPr/>
            </a:pPr>
            <a:fld id="{413547B1-7A5E-4B93-BD83-EB21DF1B5106}" type="slidenum">
              <a:rPr lang="en-US" altLang="ja-JP" sz="1700">
                <a:solidFill>
                  <a:srgbClr val="975C1E">
                    <a:shade val="50000"/>
                  </a:srgbClr>
                </a:solidFill>
              </a:rPr>
              <a:pPr lvl="0" eaLnBrk="1" hangingPunct="1">
                <a:defRPr/>
              </a:pPr>
              <a:t>16</a:t>
            </a:fld>
            <a:endParaRPr lang="en-US" altLang="ja-JP" sz="1700" dirty="0">
              <a:solidFill>
                <a:srgbClr val="975C1E">
                  <a:shade val="50000"/>
                </a:srgbClr>
              </a:solidFill>
            </a:endParaRPr>
          </a:p>
        </p:txBody>
      </p:sp>
      <p:sp>
        <p:nvSpPr>
          <p:cNvPr id="4" name="TextBox 3"/>
          <p:cNvSpPr txBox="1"/>
          <p:nvPr/>
        </p:nvSpPr>
        <p:spPr>
          <a:xfrm>
            <a:off x="4118187" y="8922737"/>
            <a:ext cx="4752199" cy="393954"/>
          </a:xfrm>
          <a:prstGeom prst="rect">
            <a:avLst/>
          </a:prstGeom>
          <a:noFill/>
        </p:spPr>
        <p:txBody>
          <a:bodyPr wrap="square" lIns="130046" tIns="65023" rIns="130046" bIns="65023" rtlCol="0">
            <a:spAutoFit/>
          </a:bodyPr>
          <a:lstStyle/>
          <a:p>
            <a:pPr lvl="0"/>
            <a:r>
              <a:rPr lang="en-US" sz="1700" dirty="0" err="1">
                <a:solidFill>
                  <a:prstClr val="black"/>
                </a:solidFill>
                <a:latin typeface="Times New Roman" pitchFamily="18" charset="0"/>
                <a:cs typeface="Times New Roman" pitchFamily="18" charset="0"/>
              </a:rPr>
              <a:t>Miyauchi</a:t>
            </a:r>
            <a:r>
              <a:rPr lang="en-US" sz="1700" dirty="0">
                <a:solidFill>
                  <a:prstClr val="black"/>
                </a:solidFill>
                <a:latin typeface="Times New Roman" pitchFamily="18" charset="0"/>
                <a:cs typeface="Times New Roman" pitchFamily="18" charset="0"/>
              </a:rPr>
              <a:t>,  2013, US Patent No. 8,425,952</a:t>
            </a:r>
          </a:p>
        </p:txBody>
      </p:sp>
    </p:spTree>
    <p:extLst>
      <p:ext uri="{BB962C8B-B14F-4D97-AF65-F5344CB8AC3E}">
        <p14:creationId xmlns:p14="http://schemas.microsoft.com/office/powerpoint/2010/main" val="39178155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plus(in)">
                                      <p:cBhvr>
                                        <p:cTn id="7" dur="500"/>
                                        <p:tgtEl>
                                          <p:spTgt spid="102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2000"/>
                            </p:stCondLst>
                            <p:childTnLst>
                              <p:par>
                                <p:cTn id="20" presetID="10" presetClass="entr" presetSubtype="0" fill="hold" grpId="0" nodeType="after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750"/>
                            </p:stCondLst>
                            <p:childTnLst>
                              <p:par>
                                <p:cTn id="24" presetID="10" presetClass="entr" presetSubtype="0" fill="hold" grpId="0" nodeType="after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p:txBody>
          <a:bodyPr/>
          <a:lstStyle/>
          <a:p>
            <a:pPr>
              <a:defRPr/>
            </a:pPr>
            <a:fld id="{85208ECE-D4BC-447F-89EC-088AFAA62DDC}" type="slidenum">
              <a:rPr lang="en-US" smtClean="0">
                <a:latin typeface="Osaka−等幅"/>
                <a:ea typeface="Osaka−等幅"/>
                <a:cs typeface="Osaka−等幅"/>
              </a:rPr>
              <a:pPr>
                <a:defRPr/>
              </a:pPr>
              <a:t>17</a:t>
            </a:fld>
            <a:endParaRPr lang="en-US" smtClean="0">
              <a:latin typeface="Osaka−等幅"/>
              <a:ea typeface="Osaka−等幅"/>
              <a:cs typeface="Osaka−等幅"/>
            </a:endParaRPr>
          </a:p>
        </p:txBody>
      </p:sp>
      <p:sp>
        <p:nvSpPr>
          <p:cNvPr id="11266" name="Title 1"/>
          <p:cNvSpPr>
            <a:spLocks noGrp="1"/>
          </p:cNvSpPr>
          <p:nvPr>
            <p:ph type="title" idx="4294967295"/>
          </p:nvPr>
        </p:nvSpPr>
        <p:spPr>
          <a:xfrm>
            <a:off x="0" y="541867"/>
            <a:ext cx="5743787" cy="1625600"/>
          </a:xfrm>
        </p:spPr>
        <p:txBody>
          <a:bodyPr/>
          <a:lstStyle/>
          <a:p>
            <a:pPr>
              <a:defRPr/>
            </a:pPr>
            <a:r>
              <a:rPr lang="en-US" sz="4600" b="1" dirty="0">
                <a:solidFill>
                  <a:srgbClr val="0F3BF7"/>
                </a:solidFill>
                <a:effectLst>
                  <a:glow rad="101600">
                    <a:schemeClr val="bg2">
                      <a:tint val="20000"/>
                      <a:alpha val="60000"/>
                    </a:schemeClr>
                  </a:glow>
                </a:effectLst>
                <a:latin typeface="Osaka"/>
                <a:ea typeface="Osaka"/>
                <a:cs typeface="Osaka"/>
              </a:rPr>
              <a:t>Gold </a:t>
            </a:r>
            <a:r>
              <a:rPr lang="en-US" sz="4600" b="1" dirty="0" err="1">
                <a:solidFill>
                  <a:srgbClr val="0F3BF7"/>
                </a:solidFill>
                <a:effectLst>
                  <a:glow rad="101600">
                    <a:schemeClr val="bg2">
                      <a:tint val="20000"/>
                      <a:alpha val="60000"/>
                    </a:schemeClr>
                  </a:glow>
                </a:effectLst>
                <a:latin typeface="Osaka"/>
                <a:ea typeface="Osaka"/>
                <a:cs typeface="Osaka"/>
              </a:rPr>
              <a:t>Lotion</a:t>
            </a:r>
            <a:r>
              <a:rPr lang="en-US" sz="4600" b="1" baseline="30000" dirty="0" err="1">
                <a:solidFill>
                  <a:srgbClr val="0F3BF7"/>
                </a:solidFill>
                <a:effectLst>
                  <a:glow rad="101600">
                    <a:schemeClr val="bg2">
                      <a:tint val="20000"/>
                      <a:alpha val="60000"/>
                    </a:schemeClr>
                  </a:glow>
                </a:effectLst>
                <a:latin typeface="Osaka"/>
                <a:ea typeface="Osaka"/>
                <a:cs typeface="Osaka"/>
              </a:rPr>
              <a:t>TM</a:t>
            </a:r>
            <a:endParaRPr lang="en-US" sz="4600" b="1" baseline="30000" dirty="0">
              <a:solidFill>
                <a:srgbClr val="0F3BF7"/>
              </a:solidFill>
              <a:effectLst>
                <a:glow rad="101600">
                  <a:schemeClr val="bg2">
                    <a:tint val="20000"/>
                    <a:alpha val="60000"/>
                  </a:schemeClr>
                </a:glow>
              </a:effectLst>
              <a:latin typeface="Osaka"/>
              <a:ea typeface="Osaka"/>
              <a:cs typeface="Osaka"/>
            </a:endParaRPr>
          </a:p>
        </p:txBody>
      </p:sp>
      <p:sp>
        <p:nvSpPr>
          <p:cNvPr id="3" name="コンテンツ プレースホルダー 2"/>
          <p:cNvSpPr>
            <a:spLocks noGrp="1"/>
          </p:cNvSpPr>
          <p:nvPr>
            <p:ph idx="4294967295"/>
          </p:nvPr>
        </p:nvSpPr>
        <p:spPr>
          <a:xfrm>
            <a:off x="433492" y="1855298"/>
            <a:ext cx="5852295" cy="3014134"/>
          </a:xfrm>
        </p:spPr>
        <p:txBody>
          <a:bodyPr>
            <a:normAutofit/>
          </a:bodyPr>
          <a:lstStyle/>
          <a:p>
            <a:r>
              <a:rPr lang="en-US" altLang="ja-JP" dirty="0" smtClean="0">
                <a:solidFill>
                  <a:schemeClr val="tx1"/>
                </a:solidFill>
                <a:latin typeface="Osaka−等幅"/>
                <a:ea typeface="Osaka−等幅"/>
                <a:cs typeface="Osaka−等幅"/>
              </a:rPr>
              <a:t>Citrus </a:t>
            </a:r>
            <a:r>
              <a:rPr lang="en-US" altLang="ja-JP" dirty="0" smtClean="0">
                <a:solidFill>
                  <a:schemeClr val="tx1"/>
                </a:solidFill>
                <a:latin typeface="Osaka−等幅"/>
                <a:ea typeface="Osaka−等幅"/>
                <a:cs typeface="Osaka−等幅"/>
              </a:rPr>
              <a:t>extract produced in Japan</a:t>
            </a:r>
            <a:endParaRPr lang="ja-JP" altLang="en-US" dirty="0" smtClean="0">
              <a:solidFill>
                <a:schemeClr val="tx1"/>
              </a:solidFill>
              <a:latin typeface="Osaka−等幅"/>
              <a:ea typeface="Osaka−等幅"/>
              <a:cs typeface="Osaka−等幅"/>
            </a:endParaRPr>
          </a:p>
        </p:txBody>
      </p:sp>
      <p:pic>
        <p:nvPicPr>
          <p:cNvPr id="138244" name="Picture 6" descr="G:\gl pic 9_11_0.jpg"/>
          <p:cNvPicPr>
            <a:picLocks noChangeAspect="1" noChangeArrowheads="1"/>
          </p:cNvPicPr>
          <p:nvPr/>
        </p:nvPicPr>
        <p:blipFill>
          <a:blip r:embed="rId3" cstate="print"/>
          <a:srcRect/>
          <a:stretch>
            <a:fillRect/>
          </a:stretch>
        </p:blipFill>
        <p:spPr bwMode="auto">
          <a:xfrm>
            <a:off x="7362122" y="541867"/>
            <a:ext cx="4695505" cy="6332216"/>
          </a:xfrm>
          <a:prstGeom prst="rect">
            <a:avLst/>
          </a:prstGeom>
          <a:noFill/>
          <a:ln w="9525">
            <a:noFill/>
            <a:miter lim="800000"/>
            <a:headEnd/>
            <a:tailEnd/>
          </a:ln>
        </p:spPr>
      </p:pic>
      <p:sp>
        <p:nvSpPr>
          <p:cNvPr id="4" name="テキスト ボックス 3"/>
          <p:cNvSpPr txBox="1">
            <a:spLocks noChangeArrowheads="1"/>
          </p:cNvSpPr>
          <p:nvPr/>
        </p:nvSpPr>
        <p:spPr bwMode="auto">
          <a:xfrm>
            <a:off x="1201659" y="4611130"/>
            <a:ext cx="4542128" cy="4070856"/>
          </a:xfrm>
          <a:prstGeom prst="rect">
            <a:avLst/>
          </a:prstGeom>
          <a:noFill/>
          <a:ln w="9525">
            <a:noFill/>
            <a:miter lim="800000"/>
            <a:headEnd/>
            <a:tailEnd/>
          </a:ln>
        </p:spPr>
        <p:txBody>
          <a:bodyPr wrap="square" lIns="130046" tIns="65023" rIns="130046" bIns="65023">
            <a:spAutoFit/>
          </a:bodyPr>
          <a:lstStyle/>
          <a:p>
            <a:pPr marL="487672" indent="-487672" algn="l" eaLnBrk="0" hangingPunct="0">
              <a:spcBef>
                <a:spcPct val="20000"/>
              </a:spcBef>
              <a:buClr>
                <a:srgbClr val="C00000"/>
              </a:buClr>
              <a:buSzPct val="80000"/>
              <a:buFont typeface="Wingdings" pitchFamily="2" charset="2"/>
              <a:buChar char="l"/>
            </a:pPr>
            <a:r>
              <a:rPr lang="en-US" altLang="ja-JP" sz="3200" dirty="0" err="1" smtClean="0">
                <a:solidFill>
                  <a:srgbClr val="000000"/>
                </a:solidFill>
                <a:latin typeface="Osaka−等幅"/>
                <a:ea typeface="Osaka−等幅"/>
                <a:cs typeface="Osaka−等幅"/>
              </a:rPr>
              <a:t>Unsyu</a:t>
            </a:r>
            <a:r>
              <a:rPr lang="en-US" altLang="ja-JP" sz="3200" dirty="0" smtClean="0">
                <a:solidFill>
                  <a:srgbClr val="000000"/>
                </a:solidFill>
                <a:latin typeface="Osaka−等幅"/>
                <a:ea typeface="Osaka−等幅"/>
                <a:cs typeface="Osaka−等幅"/>
              </a:rPr>
              <a:t> </a:t>
            </a:r>
            <a:r>
              <a:rPr lang="en-US" altLang="ja-JP" sz="3200" dirty="0" err="1" smtClean="0">
                <a:solidFill>
                  <a:srgbClr val="000000"/>
                </a:solidFill>
                <a:latin typeface="Osaka−等幅"/>
                <a:ea typeface="Osaka−等幅"/>
                <a:cs typeface="Osaka−等幅"/>
              </a:rPr>
              <a:t>Mikan</a:t>
            </a:r>
            <a:endParaRPr lang="en-US" altLang="ja-JP" sz="3200"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en-US" altLang="ja-JP" sz="3200" dirty="0" smtClean="0">
                <a:solidFill>
                  <a:srgbClr val="000000"/>
                </a:solidFill>
                <a:latin typeface="Osaka−等幅"/>
                <a:ea typeface="Osaka−等幅"/>
                <a:cs typeface="Osaka−等幅"/>
              </a:rPr>
              <a:t>Limon</a:t>
            </a:r>
            <a:endParaRPr lang="en-US" altLang="ja-JP" sz="3200"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en-US" altLang="ja-JP" sz="3200" dirty="0" smtClean="0">
                <a:solidFill>
                  <a:srgbClr val="000000"/>
                </a:solidFill>
                <a:latin typeface="Osaka−等幅"/>
                <a:ea typeface="Osaka−等幅"/>
                <a:cs typeface="Osaka−等幅"/>
              </a:rPr>
              <a:t>Navel</a:t>
            </a:r>
            <a:r>
              <a:rPr lang="en-US" altLang="ja-JP" sz="2400" dirty="0" smtClean="0">
                <a:solidFill>
                  <a:srgbClr val="000000"/>
                </a:solidFill>
                <a:latin typeface="Osaka−等幅"/>
                <a:ea typeface="Osaka−等幅"/>
                <a:cs typeface="Osaka−等幅"/>
              </a:rPr>
              <a:t> </a:t>
            </a:r>
            <a:r>
              <a:rPr lang="en-US" altLang="ja-JP" sz="3200" dirty="0" smtClean="0">
                <a:solidFill>
                  <a:srgbClr val="000000"/>
                </a:solidFill>
                <a:latin typeface="Osaka−等幅"/>
                <a:ea typeface="Osaka−等幅"/>
                <a:cs typeface="Osaka−等幅"/>
              </a:rPr>
              <a:t>orange, </a:t>
            </a:r>
            <a:r>
              <a:rPr lang="en-US" altLang="ja-JP" sz="3200" dirty="0" err="1" smtClean="0">
                <a:solidFill>
                  <a:srgbClr val="000000"/>
                </a:solidFill>
                <a:latin typeface="Osaka−等幅"/>
                <a:ea typeface="Osaka−等幅"/>
                <a:cs typeface="Osaka−等幅"/>
              </a:rPr>
              <a:t>Hassaku</a:t>
            </a:r>
            <a:r>
              <a:rPr lang="en-US" altLang="ja-JP" sz="3200" dirty="0" smtClean="0">
                <a:solidFill>
                  <a:srgbClr val="000000"/>
                </a:solidFill>
                <a:latin typeface="Osaka−等幅"/>
                <a:ea typeface="Osaka−等幅"/>
                <a:cs typeface="Osaka−等幅"/>
              </a:rPr>
              <a:t>,</a:t>
            </a:r>
          </a:p>
          <a:p>
            <a:pPr marL="487672" indent="-487672" algn="l" eaLnBrk="0" hangingPunct="0">
              <a:spcBef>
                <a:spcPct val="20000"/>
              </a:spcBef>
              <a:buClr>
                <a:srgbClr val="C00000"/>
              </a:buClr>
              <a:buSzPct val="80000"/>
              <a:buFont typeface="Wingdings" pitchFamily="2" charset="2"/>
              <a:buChar char="l"/>
            </a:pPr>
            <a:r>
              <a:rPr lang="en-US" altLang="ja-JP" sz="3200" dirty="0" err="1" smtClean="0">
                <a:solidFill>
                  <a:srgbClr val="000000"/>
                </a:solidFill>
                <a:latin typeface="Osaka−等幅"/>
                <a:ea typeface="Osaka−等幅"/>
                <a:cs typeface="Osaka−等幅"/>
              </a:rPr>
              <a:t>Amanatsu</a:t>
            </a:r>
            <a:r>
              <a:rPr lang="en-US" altLang="ja-JP" sz="3200" dirty="0" smtClean="0">
                <a:solidFill>
                  <a:srgbClr val="000000"/>
                </a:solidFill>
                <a:latin typeface="Osaka−等幅"/>
                <a:ea typeface="Osaka−等幅"/>
                <a:cs typeface="Osaka−等幅"/>
              </a:rPr>
              <a:t> </a:t>
            </a:r>
            <a:endParaRPr lang="en-US" altLang="ja-JP" sz="3200" dirty="0" smtClean="0">
              <a:solidFill>
                <a:srgbClr val="000000"/>
              </a:solidFill>
              <a:latin typeface="Osaka−等幅"/>
              <a:ea typeface="Osaka−等幅"/>
              <a:cs typeface="Osaka−等幅"/>
            </a:endParaRPr>
          </a:p>
          <a:p>
            <a:pPr marL="487672" indent="-487672" algn="l" eaLnBrk="0" hangingPunct="0">
              <a:spcBef>
                <a:spcPct val="20000"/>
              </a:spcBef>
              <a:buClr>
                <a:srgbClr val="C00000"/>
              </a:buClr>
              <a:buSzPct val="80000"/>
              <a:buFont typeface="Wingdings" pitchFamily="2" charset="2"/>
              <a:buChar char="l"/>
            </a:pPr>
            <a:r>
              <a:rPr lang="en-US" altLang="ja-JP" sz="3200" dirty="0" err="1" smtClean="0">
                <a:solidFill>
                  <a:srgbClr val="000000"/>
                </a:solidFill>
                <a:latin typeface="Osaka−等幅"/>
                <a:ea typeface="Osaka−等幅"/>
                <a:cs typeface="Osaka−等幅"/>
              </a:rPr>
              <a:t>Miyauchi</a:t>
            </a:r>
            <a:r>
              <a:rPr lang="en-US" altLang="ja-JP" sz="3200" dirty="0" smtClean="0">
                <a:solidFill>
                  <a:srgbClr val="000000"/>
                </a:solidFill>
                <a:latin typeface="Osaka−等幅"/>
                <a:ea typeface="Osaka−等幅"/>
                <a:cs typeface="Osaka−等幅"/>
              </a:rPr>
              <a:t> </a:t>
            </a:r>
            <a:r>
              <a:rPr lang="en-US" altLang="ja-JP" sz="3200" dirty="0" smtClean="0">
                <a:solidFill>
                  <a:srgbClr val="000000"/>
                </a:solidFill>
                <a:latin typeface="Osaka−等幅"/>
                <a:ea typeface="Osaka−等幅"/>
                <a:cs typeface="Osaka−等幅"/>
              </a:rPr>
              <a:t>Iyo </a:t>
            </a:r>
          </a:p>
          <a:p>
            <a:pPr marL="487672" indent="-487672" algn="l" eaLnBrk="0" hangingPunct="0">
              <a:spcBef>
                <a:spcPct val="20000"/>
              </a:spcBef>
              <a:buClr>
                <a:srgbClr val="C00000"/>
              </a:buClr>
              <a:buSzPct val="80000"/>
              <a:buFont typeface="Wingdings" pitchFamily="2" charset="2"/>
              <a:buChar char="l"/>
            </a:pPr>
            <a:r>
              <a:rPr lang="en-US" altLang="ja-JP" sz="3200" dirty="0" smtClean="0">
                <a:solidFill>
                  <a:srgbClr val="000000"/>
                </a:solidFill>
                <a:latin typeface="Osaka−等幅"/>
                <a:ea typeface="Osaka−等幅"/>
                <a:cs typeface="Osaka−等幅"/>
              </a:rPr>
              <a:t>Aloe</a:t>
            </a:r>
            <a:endParaRPr lang="ja-JP" altLang="en-US" sz="3200" dirty="0">
              <a:solidFill>
                <a:srgbClr val="000000"/>
              </a:solidFill>
              <a:latin typeface="Osaka−等幅"/>
              <a:ea typeface="Osaka−等幅"/>
              <a:cs typeface="Osaka−等幅"/>
            </a:endParaRPr>
          </a:p>
        </p:txBody>
      </p:sp>
      <p:sp>
        <p:nvSpPr>
          <p:cNvPr id="138246" name="TextBox 4"/>
          <p:cNvSpPr txBox="1">
            <a:spLocks noChangeArrowheads="1"/>
          </p:cNvSpPr>
          <p:nvPr/>
        </p:nvSpPr>
        <p:spPr bwMode="auto">
          <a:xfrm>
            <a:off x="11180515" y="1"/>
            <a:ext cx="1842347" cy="392853"/>
          </a:xfrm>
          <a:prstGeom prst="rect">
            <a:avLst/>
          </a:prstGeom>
          <a:noFill/>
          <a:ln w="9525">
            <a:noFill/>
            <a:miter lim="800000"/>
            <a:headEnd/>
            <a:tailEnd/>
          </a:ln>
        </p:spPr>
        <p:txBody>
          <a:bodyPr lIns="130046" tIns="65023" rIns="130046" bIns="65023">
            <a:spAutoFit/>
          </a:bodyPr>
          <a:lstStyle/>
          <a:p>
            <a:pPr algn="ctr"/>
            <a:fld id="{F9997BE7-E4ED-46B1-BE49-6DF048228316}" type="slidenum">
              <a:rPr lang="en-US" altLang="ja-JP" sz="1700">
                <a:solidFill>
                  <a:srgbClr val="6E4113"/>
                </a:solidFill>
                <a:latin typeface="Osaka−等幅"/>
                <a:ea typeface="Osaka−等幅"/>
                <a:cs typeface="Osaka−等幅"/>
              </a:rPr>
              <a:pPr algn="ctr"/>
              <a:t>17</a:t>
            </a:fld>
            <a:endParaRPr kumimoji="0" lang="en-US" altLang="ja-JP">
              <a:latin typeface="Osaka−等幅"/>
              <a:ea typeface="Osaka−等幅"/>
              <a:cs typeface="Osaka−等幅"/>
            </a:endParaRPr>
          </a:p>
        </p:txBody>
      </p:sp>
    </p:spTree>
    <p:extLst>
      <p:ext uri="{BB962C8B-B14F-4D97-AF65-F5344CB8AC3E}">
        <p14:creationId xmlns:p14="http://schemas.microsoft.com/office/powerpoint/2010/main" val="1857480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499" y="266700"/>
            <a:ext cx="11468389" cy="1635450"/>
          </a:xfrm>
        </p:spPr>
        <p:txBody>
          <a:bodyPr>
            <a:normAutofit/>
          </a:bodyPr>
          <a:lstStyle/>
          <a:p>
            <a:r>
              <a:rPr kumimoji="1" lang="en-US" altLang="ja-JP" sz="3600" b="1" dirty="0" smtClean="0">
                <a:latin typeface="Osaka−等幅"/>
                <a:ea typeface="Osaka−等幅"/>
                <a:cs typeface="Osaka−等幅"/>
              </a:rPr>
              <a:t>Prostate </a:t>
            </a:r>
            <a:r>
              <a:rPr kumimoji="1" lang="en-US" altLang="ja-JP" sz="3600" b="1" dirty="0" smtClean="0">
                <a:latin typeface="Osaka−等幅"/>
                <a:ea typeface="Osaka−等幅"/>
                <a:cs typeface="Osaka−等幅"/>
              </a:rPr>
              <a:t>Cancer:  supported case study of functional food </a:t>
            </a:r>
            <a:endParaRPr kumimoji="1" lang="ja-JP" altLang="en-US" sz="3600" b="1" dirty="0">
              <a:latin typeface="Osaka−等幅"/>
              <a:ea typeface="Osaka−等幅"/>
              <a:cs typeface="Osaka−等幅"/>
            </a:endParaRPr>
          </a:p>
        </p:txBody>
      </p:sp>
      <p:sp>
        <p:nvSpPr>
          <p:cNvPr id="3" name="テキスト プレースホルダー 2"/>
          <p:cNvSpPr>
            <a:spLocks noGrp="1"/>
          </p:cNvSpPr>
          <p:nvPr>
            <p:ph type="body" idx="1"/>
          </p:nvPr>
        </p:nvSpPr>
        <p:spPr>
          <a:xfrm>
            <a:off x="1549920" y="1902151"/>
            <a:ext cx="8679930" cy="898200"/>
          </a:xfrm>
        </p:spPr>
        <p:txBody>
          <a:bodyPr>
            <a:normAutofit/>
          </a:bodyPr>
          <a:lstStyle/>
          <a:p>
            <a:pPr marL="0" indent="0">
              <a:buNone/>
            </a:pPr>
            <a:r>
              <a:rPr lang="ja-JP" altLang="en-US" sz="2800" dirty="0">
                <a:ea typeface="ＭＳ Ｐゴシック" charset="-128"/>
              </a:rPr>
              <a:t>　</a:t>
            </a:r>
            <a:r>
              <a:rPr lang="en-US" altLang="ja-JP" sz="2400" dirty="0" smtClean="0">
                <a:latin typeface="Osaka−等幅"/>
                <a:ea typeface="Osaka−等幅"/>
                <a:cs typeface="Osaka−等幅"/>
              </a:rPr>
              <a:t>PSA Observation treatment  61 years old (currently 71 years </a:t>
            </a:r>
            <a:r>
              <a:rPr lang="en-US" altLang="ja-JP" sz="2400" dirty="0" err="1" smtClean="0">
                <a:latin typeface="Osaka−等幅"/>
                <a:ea typeface="Osaka−等幅"/>
                <a:cs typeface="Osaka−等幅"/>
              </a:rPr>
              <a:t>ols</a:t>
            </a:r>
            <a:r>
              <a:rPr lang="en-US" altLang="ja-JP" sz="2400" dirty="0" smtClean="0">
                <a:latin typeface="Osaka−等幅"/>
                <a:ea typeface="Osaka−等幅"/>
                <a:cs typeface="Osaka−等幅"/>
              </a:rPr>
              <a:t>)</a:t>
            </a:r>
            <a:endParaRPr lang="ja-JP" altLang="en-US" sz="2400" dirty="0">
              <a:latin typeface="Osaka−等幅"/>
              <a:ea typeface="Osaka−等幅"/>
              <a:cs typeface="Osaka−等幅"/>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58601601"/>
              </p:ext>
            </p:extLst>
          </p:nvPr>
        </p:nvGraphicFramePr>
        <p:xfrm>
          <a:off x="0" y="3054822"/>
          <a:ext cx="12420887" cy="8077776"/>
        </p:xfrm>
        <a:graphic>
          <a:graphicData uri="http://schemas.openxmlformats.org/presentationml/2006/ole">
            <mc:AlternateContent xmlns:mc="http://schemas.openxmlformats.org/markup-compatibility/2006">
              <mc:Choice xmlns:v="urn:schemas-microsoft-com:vml" Requires="v">
                <p:oleObj spid="_x0000_s11294" name="ワークシート" r:id="rId4" imgW="6070600" imgH="5410200" progId="Excel.Sheet.8">
                  <p:embed/>
                </p:oleObj>
              </mc:Choice>
              <mc:Fallback>
                <p:oleObj name="ワークシート" r:id="rId4" imgW="6070600" imgH="5410200" progId="Excel.Sheet.8">
                  <p:embed/>
                  <p:pic>
                    <p:nvPicPr>
                      <p:cNvPr id="0" name=""/>
                      <p:cNvPicPr>
                        <a:picLocks noChangeAspect="1" noChangeArrowheads="1"/>
                      </p:cNvPicPr>
                      <p:nvPr/>
                    </p:nvPicPr>
                    <p:blipFill>
                      <a:blip r:embed="rId5"/>
                      <a:srcRect/>
                      <a:stretch>
                        <a:fillRect/>
                      </a:stretch>
                    </p:blipFill>
                    <p:spPr bwMode="auto">
                      <a:xfrm>
                        <a:off x="0" y="3054822"/>
                        <a:ext cx="12420887" cy="8077776"/>
                      </a:xfrm>
                      <a:prstGeom prst="rect">
                        <a:avLst/>
                      </a:prstGeom>
                      <a:noFill/>
                    </p:spPr>
                  </p:pic>
                </p:oleObj>
              </mc:Fallback>
            </mc:AlternateContent>
          </a:graphicData>
        </a:graphic>
      </p:graphicFrame>
      <p:sp>
        <p:nvSpPr>
          <p:cNvPr id="5" name="AutoShape 11"/>
          <p:cNvSpPr>
            <a:spLocks noChangeArrowheads="1"/>
          </p:cNvSpPr>
          <p:nvPr/>
        </p:nvSpPr>
        <p:spPr bwMode="auto">
          <a:xfrm>
            <a:off x="9215619" y="3054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
        <p:nvSpPr>
          <p:cNvPr id="6" name="正方形/長方形 5"/>
          <p:cNvSpPr/>
          <p:nvPr/>
        </p:nvSpPr>
        <p:spPr>
          <a:xfrm>
            <a:off x="9757980" y="2771635"/>
            <a:ext cx="2662908" cy="461665"/>
          </a:xfrm>
          <a:prstGeom prst="rect">
            <a:avLst/>
          </a:prstGeom>
        </p:spPr>
        <p:txBody>
          <a:bodyPr wrap="none">
            <a:spAutoFit/>
          </a:bodyPr>
          <a:lstStyle/>
          <a:p>
            <a:r>
              <a:rPr lang="en-US" altLang="ja-JP" sz="2400" b="1" dirty="0" smtClean="0">
                <a:latin typeface="HGSｺﾞｼｯｸE" pitchFamily="50" charset="-128"/>
                <a:ea typeface="HGSｺﾞｼｯｸE" pitchFamily="50" charset="-128"/>
              </a:rPr>
              <a:t>Citrus </a:t>
            </a:r>
            <a:r>
              <a:rPr lang="en-US" altLang="ja-JP" sz="2400" b="1" dirty="0" smtClean="0">
                <a:latin typeface="HGSｺﾞｼｯｸE" pitchFamily="50" charset="-128"/>
                <a:ea typeface="HGSｺﾞｼｯｸE" pitchFamily="50" charset="-128"/>
              </a:rPr>
              <a:t>peel extract</a:t>
            </a:r>
            <a:endParaRPr lang="ja-JP" altLang="en-US" sz="2400" b="1" dirty="0">
              <a:latin typeface="HGSｺﾞｼｯｸE" pitchFamily="50" charset="-128"/>
              <a:ea typeface="HGSｺﾞｼｯｸE" pitchFamily="50" charset="-128"/>
            </a:endParaRPr>
          </a:p>
        </p:txBody>
      </p:sp>
      <p:sp>
        <p:nvSpPr>
          <p:cNvPr id="8" name="正方形/長方形 7"/>
          <p:cNvSpPr/>
          <p:nvPr/>
        </p:nvSpPr>
        <p:spPr>
          <a:xfrm>
            <a:off x="2354684" y="4176391"/>
            <a:ext cx="1234232" cy="646331"/>
          </a:xfrm>
          <a:prstGeom prst="rect">
            <a:avLst/>
          </a:prstGeom>
        </p:spPr>
        <p:txBody>
          <a:bodyPr wrap="none">
            <a:spAutoFit/>
          </a:bodyPr>
          <a:lstStyle/>
          <a:p>
            <a:r>
              <a:rPr lang="en-US" altLang="ja-JP" b="1" dirty="0">
                <a:latin typeface="HGSｺﾞｼｯｸE" pitchFamily="50" charset="-128"/>
                <a:ea typeface="HGSｺﾞｼｯｸE" pitchFamily="50" charset="-128"/>
              </a:rPr>
              <a:t>G3+4</a:t>
            </a:r>
          </a:p>
        </p:txBody>
      </p:sp>
      <p:sp>
        <p:nvSpPr>
          <p:cNvPr id="9" name="正方形/長方形 8"/>
          <p:cNvSpPr/>
          <p:nvPr/>
        </p:nvSpPr>
        <p:spPr>
          <a:xfrm>
            <a:off x="3745177" y="4213601"/>
            <a:ext cx="1234232" cy="646331"/>
          </a:xfrm>
          <a:prstGeom prst="rect">
            <a:avLst/>
          </a:prstGeom>
        </p:spPr>
        <p:txBody>
          <a:bodyPr wrap="none">
            <a:spAutoFit/>
          </a:bodyPr>
          <a:lstStyle/>
          <a:p>
            <a:r>
              <a:rPr lang="en-US" altLang="ja-JP" b="1" dirty="0">
                <a:latin typeface="HGSｺﾞｼｯｸE" pitchFamily="50" charset="-128"/>
                <a:ea typeface="HGSｺﾞｼｯｸE" pitchFamily="50" charset="-128"/>
              </a:rPr>
              <a:t>G3+4</a:t>
            </a:r>
          </a:p>
        </p:txBody>
      </p:sp>
      <p:sp>
        <p:nvSpPr>
          <p:cNvPr id="10" name="AutoShape 11"/>
          <p:cNvSpPr>
            <a:spLocks noChangeArrowheads="1"/>
          </p:cNvSpPr>
          <p:nvPr/>
        </p:nvSpPr>
        <p:spPr bwMode="auto">
          <a:xfrm>
            <a:off x="4110219" y="5213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
        <p:nvSpPr>
          <p:cNvPr id="11" name="AutoShape 11"/>
          <p:cNvSpPr>
            <a:spLocks noChangeArrowheads="1"/>
          </p:cNvSpPr>
          <p:nvPr/>
        </p:nvSpPr>
        <p:spPr bwMode="auto">
          <a:xfrm>
            <a:off x="2424377" y="5213821"/>
            <a:ext cx="252074" cy="652826"/>
          </a:xfrm>
          <a:prstGeom prst="downArrow">
            <a:avLst>
              <a:gd name="adj1" fmla="val 50000"/>
              <a:gd name="adj2" fmla="val 141667"/>
            </a:avLst>
          </a:prstGeom>
          <a:solidFill>
            <a:srgbClr val="00FF00"/>
          </a:solidFill>
          <a:ln w="9525">
            <a:solidFill>
              <a:schemeClr val="tx1"/>
            </a:solidFill>
            <a:miter lim="800000"/>
            <a:headEnd/>
            <a:tailEnd/>
          </a:ln>
        </p:spPr>
        <p:txBody>
          <a:bodyPr vert="eaVert" wrap="none" anchor="ctr"/>
          <a:lstStyle/>
          <a:p>
            <a:endParaRPr lang="ja-JP" altLang="en-US"/>
          </a:p>
        </p:txBody>
      </p:sp>
    </p:spTree>
    <p:extLst>
      <p:ext uri="{BB962C8B-B14F-4D97-AF65-F5344CB8AC3E}">
        <p14:creationId xmlns:p14="http://schemas.microsoft.com/office/powerpoint/2010/main" val="238191784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952500" y="457200"/>
            <a:ext cx="11099800" cy="1085850"/>
          </a:xfrm>
          <a:prstGeom prst="rect">
            <a:avLst/>
          </a:prstGeom>
        </p:spPr>
        <p:txBody>
          <a:bodyPr>
            <a:normAutofit/>
          </a:bodyPr>
          <a:lstStyle>
            <a:lvl1pPr>
              <a:defRPr sz="6000"/>
            </a:lvl1pPr>
          </a:lstStyle>
          <a:p>
            <a:pPr lvl="0">
              <a:defRPr sz="1800"/>
            </a:pPr>
            <a:r>
              <a:rPr lang="en-US" sz="4000" b="1" dirty="0" smtClean="0">
                <a:latin typeface="Osaka−等幅"/>
                <a:ea typeface="Osaka−等幅"/>
                <a:cs typeface="Osaka−等幅"/>
              </a:rPr>
              <a:t>Conclusion</a:t>
            </a:r>
            <a:endParaRPr sz="4000" b="1" dirty="0">
              <a:latin typeface="Osaka−等幅"/>
              <a:ea typeface="Osaka−等幅"/>
              <a:cs typeface="Osaka−等幅"/>
            </a:endParaRPr>
          </a:p>
        </p:txBody>
      </p:sp>
      <p:sp>
        <p:nvSpPr>
          <p:cNvPr id="77" name="Shape 77"/>
          <p:cNvSpPr>
            <a:spLocks noGrp="1"/>
          </p:cNvSpPr>
          <p:nvPr>
            <p:ph type="body" idx="1"/>
          </p:nvPr>
        </p:nvSpPr>
        <p:spPr>
          <a:xfrm>
            <a:off x="952500" y="1911350"/>
            <a:ext cx="11696700" cy="6242050"/>
          </a:xfrm>
          <a:prstGeom prst="rect">
            <a:avLst/>
          </a:prstGeom>
        </p:spPr>
        <p:txBody>
          <a:bodyPr>
            <a:normAutofit/>
          </a:bodyPr>
          <a:lstStyle/>
          <a:p>
            <a:r>
              <a:rPr kumimoji="1" lang="en-US" altLang="ja-JP" sz="3200" dirty="0" smtClean="0"/>
              <a:t>Presentation </a:t>
            </a:r>
            <a:r>
              <a:rPr kumimoji="1" lang="en-US" altLang="ja-JP" sz="3200" dirty="0" smtClean="0"/>
              <a:t>on  Prostate cancer and Functional Food</a:t>
            </a:r>
          </a:p>
          <a:p>
            <a:r>
              <a:rPr kumimoji="1" lang="en-US" altLang="ja-JP" sz="3200" dirty="0" smtClean="0"/>
              <a:t>Reported </a:t>
            </a:r>
            <a:r>
              <a:rPr kumimoji="1" lang="en-US" altLang="ja-JP" sz="3200" dirty="0" smtClean="0"/>
              <a:t>efficacies of </a:t>
            </a:r>
            <a:r>
              <a:rPr kumimoji="1" lang="en-US" altLang="ja-JP" sz="3200" dirty="0" err="1" smtClean="0"/>
              <a:t>isoflavone</a:t>
            </a:r>
            <a:r>
              <a:rPr kumimoji="1" lang="en-US" altLang="ja-JP" sz="3200" dirty="0" smtClean="0"/>
              <a:t>, lycopene, citrus peel flavonoids as typical examples of functional food by generated expectation which can be used as Primary Preventive measure of prostate cancer.</a:t>
            </a:r>
          </a:p>
          <a:p>
            <a:r>
              <a:rPr kumimoji="1" lang="en-US" altLang="ja-JP" sz="3200" dirty="0" smtClean="0"/>
              <a:t>From </a:t>
            </a:r>
            <a:r>
              <a:rPr kumimoji="1" lang="en-US" altLang="ja-JP" sz="3200" dirty="0" smtClean="0"/>
              <a:t>recent studies, efficacies of citrus peel extract for anti-tumor activity have been elucidated, and the future development of further study including clinical trials as secondary preventive cancer treatment is expected. </a:t>
            </a:r>
          </a:p>
          <a:p>
            <a:endParaRPr kumimoji="1" lang="ja-JP" altLang="en-US" sz="24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922231" y="681349"/>
            <a:ext cx="8537021" cy="1812616"/>
          </a:xfrm>
          <a:prstGeom prst="rect">
            <a:avLst/>
          </a:prstGeom>
        </p:spPr>
        <p:txBody>
          <a:bodyPr>
            <a:noAutofit/>
          </a:bodyPr>
          <a:lstStyle/>
          <a:p>
            <a:pPr lvl="0" defTabSz="609600">
              <a:defRPr sz="1800"/>
            </a:pPr>
            <a:r>
              <a:rPr lang="en-US" altLang="ja-JP" sz="4400" dirty="0" smtClean="0">
                <a:uFill>
                  <a:solidFill/>
                </a:uFill>
                <a:latin typeface="Osaka"/>
                <a:ea typeface="Osaka"/>
                <a:cs typeface="Osaka"/>
                <a:sym typeface="Osaka"/>
              </a:rPr>
              <a:t>Introduction</a:t>
            </a:r>
            <a:endParaRPr sz="4400" dirty="0">
              <a:uFill>
                <a:solidFill/>
              </a:uFill>
              <a:latin typeface="Osaka"/>
              <a:ea typeface="Osaka"/>
              <a:cs typeface="Osaka"/>
              <a:sym typeface="Osaka"/>
            </a:endParaRPr>
          </a:p>
        </p:txBody>
      </p:sp>
      <p:sp>
        <p:nvSpPr>
          <p:cNvPr id="55" name="Shape 55"/>
          <p:cNvSpPr>
            <a:spLocks noGrp="1"/>
          </p:cNvSpPr>
          <p:nvPr>
            <p:ph type="body" idx="1"/>
          </p:nvPr>
        </p:nvSpPr>
        <p:spPr>
          <a:xfrm>
            <a:off x="952500" y="2454187"/>
            <a:ext cx="11099800" cy="6166531"/>
          </a:xfrm>
          <a:prstGeom prst="rect">
            <a:avLst/>
          </a:prstGeom>
        </p:spPr>
        <p:txBody>
          <a:bodyPr>
            <a:normAutofit/>
          </a:bodyPr>
          <a:lstStyle/>
          <a:p>
            <a:pPr marL="0" lvl="0" indent="0" algn="l" defTabSz="609600">
              <a:spcBef>
                <a:spcPts val="0"/>
              </a:spcBef>
              <a:buSzTx/>
              <a:buNone/>
              <a:defRPr sz="1800"/>
            </a:pPr>
            <a:r>
              <a:rPr lang="en-US" altLang="ja-JP" sz="2400" dirty="0" smtClean="0">
                <a:uFill>
                  <a:solidFill/>
                </a:uFill>
                <a:latin typeface="Osaka"/>
                <a:ea typeface="Osaka"/>
                <a:cs typeface="Osaka"/>
                <a:sym typeface="Osaka"/>
              </a:rPr>
              <a:t>The </a:t>
            </a:r>
            <a:r>
              <a:rPr lang="en-US" altLang="ja-JP" sz="2400" dirty="0" smtClean="0">
                <a:uFill>
                  <a:solidFill/>
                </a:uFill>
                <a:latin typeface="Osaka"/>
                <a:ea typeface="Osaka"/>
                <a:cs typeface="Osaka"/>
                <a:sym typeface="Osaka"/>
              </a:rPr>
              <a:t>bill which</a:t>
            </a:r>
            <a:r>
              <a:rPr lang="en-US" altLang="ja-JP" sz="2400" dirty="0">
                <a:uFill>
                  <a:solidFill/>
                </a:uFill>
                <a:latin typeface="Osaka"/>
                <a:ea typeface="Osaka"/>
                <a:cs typeface="Osaka"/>
                <a:sym typeface="Osaka"/>
              </a:rPr>
              <a:t> </a:t>
            </a:r>
            <a:r>
              <a:rPr lang="en-US" altLang="ja-JP" sz="2400" dirty="0" smtClean="0">
                <a:uFill>
                  <a:solidFill/>
                </a:uFill>
                <a:latin typeface="Osaka"/>
                <a:ea typeface="Osaka"/>
                <a:cs typeface="Osaka"/>
                <a:sym typeface="Osaka"/>
              </a:rPr>
              <a:t>Medical </a:t>
            </a:r>
            <a:r>
              <a:rPr lang="en-US" altLang="ja-JP" sz="2400" dirty="0">
                <a:uFill>
                  <a:solidFill/>
                </a:uFill>
                <a:latin typeface="Osaka"/>
                <a:ea typeface="Osaka"/>
                <a:cs typeface="Osaka"/>
                <a:sym typeface="Osaka"/>
              </a:rPr>
              <a:t>Institute </a:t>
            </a:r>
            <a:r>
              <a:rPr lang="en-US" altLang="ja-JP" sz="2400" dirty="0" smtClean="0">
                <a:uFill>
                  <a:solidFill/>
                </a:uFill>
                <a:latin typeface="Osaka"/>
                <a:ea typeface="Osaka"/>
                <a:cs typeface="Osaka"/>
                <a:sym typeface="Osaka"/>
              </a:rPr>
              <a:t>shall be allowed </a:t>
            </a:r>
            <a:r>
              <a:rPr lang="en-US" altLang="ja-JP" sz="2400" dirty="0">
                <a:uFill>
                  <a:solidFill/>
                </a:uFill>
                <a:latin typeface="Osaka"/>
                <a:ea typeface="Osaka"/>
                <a:cs typeface="Osaka"/>
                <a:sym typeface="Osaka"/>
              </a:rPr>
              <a:t>to sell health </a:t>
            </a:r>
            <a:r>
              <a:rPr lang="en-US" altLang="ja-JP" sz="2400" dirty="0" smtClean="0">
                <a:uFill>
                  <a:solidFill/>
                </a:uFill>
                <a:latin typeface="Osaka"/>
                <a:ea typeface="Osaka"/>
                <a:cs typeface="Osaka"/>
                <a:sym typeface="Osaka"/>
              </a:rPr>
              <a:t>food products passed on June 26, 2014, and hence further knowledge on them is required.</a:t>
            </a:r>
          </a:p>
          <a:p>
            <a:pPr marL="0" lvl="0" indent="0" algn="just" defTabSz="609600">
              <a:spcBef>
                <a:spcPts val="0"/>
              </a:spcBef>
              <a:buSzTx/>
              <a:buNone/>
              <a:defRPr sz="1800"/>
            </a:pPr>
            <a:r>
              <a:rPr lang="en-US" sz="2000" dirty="0" smtClean="0">
                <a:uFill>
                  <a:solidFill/>
                </a:uFill>
                <a:latin typeface="Osaka"/>
                <a:ea typeface="Osaka"/>
                <a:cs typeface="Osaka"/>
                <a:sym typeface="Osaka"/>
              </a:rPr>
              <a:t> </a:t>
            </a:r>
          </a:p>
          <a:p>
            <a:pPr marL="0" lvl="0" indent="0" algn="l" defTabSz="609600">
              <a:spcBef>
                <a:spcPts val="0"/>
              </a:spcBef>
              <a:buSzTx/>
              <a:buNone/>
              <a:defRPr sz="1800"/>
            </a:pPr>
            <a:r>
              <a:rPr lang="en-US" sz="2400" dirty="0" smtClean="0">
                <a:uFill>
                  <a:solidFill/>
                </a:uFill>
                <a:latin typeface="Osaka"/>
                <a:ea typeface="Osaka"/>
                <a:cs typeface="Osaka"/>
                <a:sym typeface="Osaka"/>
              </a:rPr>
              <a:t>However</a:t>
            </a:r>
            <a:r>
              <a:rPr lang="en-US" sz="2400" dirty="0" smtClean="0">
                <a:uFill>
                  <a:solidFill/>
                </a:uFill>
                <a:latin typeface="Osaka"/>
                <a:ea typeface="Osaka"/>
                <a:cs typeface="Osaka"/>
                <a:sym typeface="Osaka"/>
              </a:rPr>
              <a:t>, despite of many </a:t>
            </a:r>
            <a:r>
              <a:rPr lang="en-US" altLang="ja-JP" sz="2400" dirty="0">
                <a:uFill>
                  <a:solidFill/>
                </a:uFill>
                <a:latin typeface="Osaka"/>
                <a:ea typeface="Osaka"/>
                <a:cs typeface="Osaka"/>
                <a:sym typeface="Osaka"/>
              </a:rPr>
              <a:t>evidences of efficacies of functional food </a:t>
            </a:r>
            <a:r>
              <a:rPr lang="en-US" altLang="ja-JP" sz="2400" dirty="0" smtClean="0">
                <a:uFill>
                  <a:solidFill/>
                </a:uFill>
                <a:latin typeface="Osaka"/>
                <a:ea typeface="Osaka"/>
                <a:cs typeface="Osaka"/>
                <a:sym typeface="Osaka"/>
              </a:rPr>
              <a:t>provided by </a:t>
            </a:r>
            <a:r>
              <a:rPr lang="en-US" sz="2400" dirty="0" smtClean="0">
                <a:uFill>
                  <a:solidFill/>
                </a:uFill>
                <a:latin typeface="Osaka"/>
                <a:ea typeface="Osaka"/>
                <a:cs typeface="Osaka"/>
                <a:sym typeface="Osaka"/>
              </a:rPr>
              <a:t>basic and epidemiological studies,  clinical trials indicated inadequacy to draw clear conclusions not even meeting the  guideline of prostate cancer treatment, and there are few contradicting results to provided data.</a:t>
            </a:r>
            <a:endParaRPr sz="2400" dirty="0">
              <a:uFill>
                <a:solidFill/>
              </a:uFill>
              <a:latin typeface="Osaka"/>
              <a:ea typeface="Osaka"/>
              <a:cs typeface="Osaka"/>
              <a:sym typeface="Osaka"/>
            </a:endParaRPr>
          </a:p>
          <a:p>
            <a:pPr marL="0" lvl="0" indent="0" algn="just" defTabSz="609600">
              <a:spcBef>
                <a:spcPts val="0"/>
              </a:spcBef>
              <a:buSzTx/>
              <a:buNone/>
              <a:defRPr sz="1800"/>
            </a:pPr>
            <a:endParaRPr sz="2000" dirty="0">
              <a:uFill>
                <a:solidFill/>
              </a:uFill>
              <a:latin typeface="Osaka"/>
              <a:ea typeface="Osaka"/>
              <a:cs typeface="Osaka"/>
              <a:sym typeface="Osaka"/>
            </a:endParaRPr>
          </a:p>
          <a:p>
            <a:pPr marL="0" lvl="0" indent="0" algn="l" defTabSz="609600">
              <a:spcBef>
                <a:spcPts val="0"/>
              </a:spcBef>
              <a:buSzTx/>
              <a:buNone/>
              <a:defRPr sz="1800"/>
            </a:pPr>
            <a:r>
              <a:rPr lang="en-US" altLang="ja-JP" sz="2400" dirty="0" smtClean="0">
                <a:uFill>
                  <a:solidFill/>
                </a:uFill>
                <a:latin typeface="Osaka"/>
                <a:ea typeface="Osaka"/>
                <a:cs typeface="Osaka"/>
                <a:sym typeface="Osaka"/>
              </a:rPr>
              <a:t>To </a:t>
            </a:r>
            <a:r>
              <a:rPr lang="en-US" altLang="ja-JP" sz="2400" dirty="0">
                <a:uFill>
                  <a:solidFill/>
                </a:uFill>
                <a:latin typeface="Osaka"/>
                <a:ea typeface="Osaka"/>
                <a:cs typeface="Osaka"/>
                <a:sym typeface="Osaka"/>
              </a:rPr>
              <a:t>scientifically </a:t>
            </a:r>
            <a:r>
              <a:rPr lang="en-US" altLang="ja-JP" sz="2400" dirty="0" smtClean="0">
                <a:uFill>
                  <a:solidFill/>
                </a:uFill>
                <a:latin typeface="Osaka"/>
                <a:ea typeface="Osaka"/>
                <a:cs typeface="Osaka"/>
                <a:sym typeface="Osaka"/>
              </a:rPr>
              <a:t>respond to prostate cancer patients’ uneasiness and their needs, we need to summarize our past knowledge towards functional food (others).  Here I would like to introduce the newest information on Citrus-peel extract which is expected to be effective for primary and secondary protection. </a:t>
            </a:r>
          </a:p>
          <a:p>
            <a:pPr marL="0" lvl="0" indent="0" algn="just" defTabSz="609600">
              <a:spcBef>
                <a:spcPts val="0"/>
              </a:spcBef>
              <a:buSzTx/>
              <a:buNone/>
              <a:defRPr sz="1800"/>
            </a:pPr>
            <a:endParaRPr sz="2000" dirty="0">
              <a:uFill>
                <a:solidFill/>
              </a:uFill>
              <a:latin typeface="Osaka"/>
              <a:ea typeface="Osaka"/>
              <a:cs typeface="Osaka"/>
              <a:sym typeface="Osaka"/>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00" y="444500"/>
            <a:ext cx="11099800" cy="1498126"/>
          </a:xfrm>
        </p:spPr>
        <p:txBody>
          <a:bodyPr>
            <a:normAutofit/>
          </a:bodyPr>
          <a:lstStyle/>
          <a:p>
            <a:r>
              <a:rPr lang="en-US" altLang="ja-JP" sz="3600" b="1" dirty="0" smtClean="0">
                <a:solidFill>
                  <a:srgbClr val="323333"/>
                </a:solidFill>
                <a:latin typeface="Osaka−等幅"/>
                <a:ea typeface="Osaka−等幅"/>
                <a:cs typeface="Osaka−等幅"/>
              </a:rPr>
              <a:t>Prostate </a:t>
            </a:r>
            <a:r>
              <a:rPr lang="en-US" altLang="ja-JP" sz="3600" b="1" dirty="0" smtClean="0">
                <a:solidFill>
                  <a:srgbClr val="323333"/>
                </a:solidFill>
                <a:latin typeface="Osaka−等幅"/>
                <a:ea typeface="Osaka−等幅"/>
                <a:cs typeface="Osaka−等幅"/>
              </a:rPr>
              <a:t>Cancer; </a:t>
            </a:r>
            <a:r>
              <a:rPr lang="en-US" altLang="ja-JP" sz="3600" b="1" dirty="0">
                <a:solidFill>
                  <a:srgbClr val="323333"/>
                </a:solidFill>
                <a:latin typeface="Osaka−等幅"/>
                <a:ea typeface="Osaka−等幅"/>
                <a:cs typeface="Osaka−等幅"/>
              </a:rPr>
              <a:t>C</a:t>
            </a:r>
            <a:r>
              <a:rPr lang="en-US" altLang="ja-JP" sz="3600" b="1" dirty="0" smtClean="0">
                <a:solidFill>
                  <a:srgbClr val="323333"/>
                </a:solidFill>
                <a:latin typeface="Osaka−等幅"/>
                <a:ea typeface="Osaka−等幅"/>
                <a:cs typeface="Osaka−等幅"/>
              </a:rPr>
              <a:t>ategorized Functional Foods</a:t>
            </a:r>
            <a:endParaRPr kumimoji="1" lang="ja-JP" altLang="en-US" sz="3600" b="1" dirty="0"/>
          </a:p>
        </p:txBody>
      </p:sp>
      <p:graphicFrame>
        <p:nvGraphicFramePr>
          <p:cNvPr id="4" name="表 3"/>
          <p:cNvGraphicFramePr>
            <a:graphicFrameLocks noGrp="1"/>
          </p:cNvGraphicFramePr>
          <p:nvPr>
            <p:extLst>
              <p:ext uri="{D42A27DB-BD31-4B8C-83A1-F6EECF244321}">
                <p14:modId xmlns:p14="http://schemas.microsoft.com/office/powerpoint/2010/main" val="53607527"/>
              </p:ext>
            </p:extLst>
          </p:nvPr>
        </p:nvGraphicFramePr>
        <p:xfrm>
          <a:off x="205437" y="1942626"/>
          <a:ext cx="12799363" cy="7579300"/>
        </p:xfrm>
        <a:graphic>
          <a:graphicData uri="http://schemas.openxmlformats.org/drawingml/2006/table">
            <a:tbl>
              <a:tblPr firstRow="1" bandRow="1">
                <a:tableStyleId>{5940675A-B579-460E-94D1-54222C63F5DA}</a:tableStyleId>
              </a:tblPr>
              <a:tblGrid>
                <a:gridCol w="4266455"/>
                <a:gridCol w="4801084"/>
                <a:gridCol w="3731824"/>
              </a:tblGrid>
              <a:tr h="721396">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400" b="0" i="0" u="none" strike="noStrike" dirty="0" smtClean="0">
                          <a:solidFill>
                            <a:srgbClr val="000000"/>
                          </a:solidFill>
                          <a:effectLst/>
                          <a:latin typeface="Osaka−等幅"/>
                          <a:ea typeface="Osaka−等幅"/>
                          <a:cs typeface="Osaka−等幅"/>
                        </a:rPr>
                        <a:t>Major</a:t>
                      </a:r>
                      <a:r>
                        <a:rPr lang="en-US" altLang="ja-JP" sz="2400" b="0" i="0" u="none" strike="noStrike" baseline="0" dirty="0" smtClean="0">
                          <a:solidFill>
                            <a:srgbClr val="000000"/>
                          </a:solidFill>
                          <a:effectLst/>
                          <a:latin typeface="Osaka−等幅"/>
                          <a:ea typeface="Osaka−等幅"/>
                          <a:cs typeface="Osaka−等幅"/>
                        </a:rPr>
                        <a:t> </a:t>
                      </a:r>
                      <a:r>
                        <a:rPr lang="en-US" altLang="ja-JP" sz="2400" b="0" i="0" u="none" strike="noStrike" baseline="0" dirty="0" smtClean="0">
                          <a:solidFill>
                            <a:srgbClr val="000000"/>
                          </a:solidFill>
                          <a:effectLst/>
                          <a:latin typeface="Osaka−等幅"/>
                          <a:ea typeface="Osaka−等幅"/>
                          <a:cs typeface="Osaka−等幅"/>
                        </a:rPr>
                        <a:t>element</a:t>
                      </a:r>
                      <a:endParaRPr lang="ja-JP" altLang="en-US" sz="24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400" b="0" i="0" u="none" strike="noStrike" dirty="0" smtClean="0">
                          <a:solidFill>
                            <a:srgbClr val="000000"/>
                          </a:solidFill>
                          <a:effectLst/>
                          <a:latin typeface="Osaka−等幅"/>
                          <a:ea typeface="Osaka−等幅"/>
                          <a:cs typeface="Osaka−等幅"/>
                        </a:rPr>
                        <a:t>Product </a:t>
                      </a:r>
                      <a:r>
                        <a:rPr lang="en-US" altLang="ja-JP" sz="2400" b="0" i="0" u="none" strike="noStrike" dirty="0" smtClean="0">
                          <a:solidFill>
                            <a:srgbClr val="000000"/>
                          </a:solidFill>
                          <a:effectLst/>
                          <a:latin typeface="Osaka−等幅"/>
                          <a:ea typeface="Osaka−等幅"/>
                          <a:cs typeface="Osaka−等幅"/>
                        </a:rPr>
                        <a:t>name</a:t>
                      </a:r>
                      <a:endParaRPr lang="ja-JP" altLang="en-US" sz="24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A) </a:t>
                      </a:r>
                      <a:r>
                        <a:rPr lang="en-US" altLang="ja-JP" sz="2000" b="0" i="0" u="none" strike="noStrike" dirty="0" smtClean="0">
                          <a:solidFill>
                            <a:srgbClr val="000000"/>
                          </a:solidFill>
                          <a:effectLst/>
                          <a:latin typeface="Osaka−等幅"/>
                          <a:ea typeface="Osaka−等幅"/>
                          <a:cs typeface="Osaka−等幅"/>
                        </a:rPr>
                        <a:t>Anti-tumor </a:t>
                      </a:r>
                      <a:r>
                        <a:rPr lang="en-US" altLang="ja-JP" sz="2000" b="0" i="0" u="none" strike="noStrike" dirty="0" smtClean="0">
                          <a:solidFill>
                            <a:srgbClr val="000000"/>
                          </a:solidFill>
                          <a:effectLst/>
                          <a:latin typeface="Osaka−等幅"/>
                          <a:ea typeface="Osaka−等幅"/>
                          <a:cs typeface="Osaka−等幅"/>
                        </a:rPr>
                        <a:t>effect</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baseline="0" dirty="0" smtClean="0">
                          <a:solidFill>
                            <a:srgbClr val="FF0000"/>
                          </a:solidFill>
                          <a:effectLst/>
                          <a:latin typeface="Osaka−等幅"/>
                          <a:ea typeface="Osaka−等幅"/>
                          <a:cs typeface="Osaka−等幅"/>
                        </a:rPr>
                        <a:t>soy </a:t>
                      </a:r>
                      <a:r>
                        <a:rPr lang="en-US" altLang="ja-JP" sz="2000" b="0" i="0" u="none" strike="noStrike" baseline="0" dirty="0" smtClean="0">
                          <a:solidFill>
                            <a:srgbClr val="FF0000"/>
                          </a:solidFill>
                          <a:effectLst/>
                          <a:latin typeface="Osaka−等幅"/>
                          <a:ea typeface="Osaka−等幅"/>
                          <a:cs typeface="Osaka−等幅"/>
                        </a:rPr>
                        <a:t>bean </a:t>
                      </a:r>
                      <a:r>
                        <a:rPr lang="en-US" altLang="ja-JP" sz="2000" b="0" i="0" u="none" strike="noStrike" baseline="0" dirty="0" err="1" smtClean="0">
                          <a:solidFill>
                            <a:srgbClr val="FF0000"/>
                          </a:solidFill>
                          <a:effectLst/>
                          <a:latin typeface="Osaka−等幅"/>
                          <a:ea typeface="Osaka−等幅"/>
                          <a:cs typeface="Osaka−等幅"/>
                        </a:rPr>
                        <a:t>isoflavon</a:t>
                      </a:r>
                      <a:endParaRPr lang="ja-JP" altLang="en-US" sz="2000" b="0" i="0" u="none" strike="noStrike" dirty="0">
                        <a:solidFill>
                          <a:srgbClr val="FF0000"/>
                        </a:solidFill>
                        <a:effectLst/>
                        <a:latin typeface="Osaka−等幅"/>
                        <a:ea typeface="Osaka−等幅"/>
                        <a:cs typeface="Osaka−等幅"/>
                      </a:endParaRPr>
                    </a:p>
                  </a:txBody>
                  <a:tcPr marL="12700" marR="12700" marT="12700" marB="0" anchor="ctr"/>
                </a:tc>
                <a:tc>
                  <a:txBody>
                    <a:bodyPr/>
                    <a:lstStyle/>
                    <a:p>
                      <a:pPr algn="ctr" fontAlgn="b"/>
                      <a:endParaRPr lang="ja-JP" altLang="en-US" sz="2000" b="0" i="0" u="none" strike="noStrike" dirty="0">
                        <a:solidFill>
                          <a:srgbClr val="000000"/>
                        </a:solidFill>
                        <a:effectLst/>
                        <a:latin typeface="Osaka−等幅"/>
                        <a:ea typeface="Osaka−等幅"/>
                        <a:cs typeface="Osaka−等幅"/>
                      </a:endParaRPr>
                    </a:p>
                  </a:txBody>
                  <a:tcPr marL="12700" marR="12700" marT="12700" marB="0" anchor="b"/>
                </a:tc>
              </a:tr>
              <a:tr h="732232">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smtClean="0">
                          <a:solidFill>
                            <a:srgbClr val="FF0000"/>
                          </a:solidFill>
                          <a:effectLst/>
                          <a:latin typeface="Osaka−等幅"/>
                          <a:ea typeface="Osaka−等幅"/>
                          <a:cs typeface="Osaka−等幅"/>
                        </a:rPr>
                        <a:t>citrus </a:t>
                      </a:r>
                      <a:r>
                        <a:rPr lang="en-US" altLang="ja-JP" sz="2000" b="0" i="0" u="none" strike="noStrike" dirty="0" smtClean="0">
                          <a:solidFill>
                            <a:srgbClr val="FF0000"/>
                          </a:solidFill>
                          <a:effectLst/>
                          <a:latin typeface="Osaka−等幅"/>
                          <a:ea typeface="Osaka−等幅"/>
                          <a:cs typeface="Osaka−等幅"/>
                        </a:rPr>
                        <a:t>peel extract</a:t>
                      </a:r>
                      <a:endParaRPr lang="ja-JP" altLang="en-US" sz="2000" b="0" i="0" u="none" strike="noStrike" dirty="0">
                        <a:solidFill>
                          <a:srgbClr val="FF0000"/>
                        </a:solidFill>
                        <a:effectLst/>
                        <a:latin typeface="Osaka−等幅"/>
                        <a:ea typeface="Osaka−等幅"/>
                        <a:cs typeface="Osaka−等幅"/>
                      </a:endParaRPr>
                    </a:p>
                  </a:txBody>
                  <a:tcPr marL="12700" marR="12700" marT="12700" marB="0" anchor="ctr"/>
                </a:tc>
                <a:tc>
                  <a:txBody>
                    <a:bodyPr/>
                    <a:lstStyle/>
                    <a:p>
                      <a:pPr algn="ctr" fontAlgn="b"/>
                      <a:r>
                        <a:rPr lang="en-US" altLang="ja-JP" sz="2000" b="0" i="0" u="none" strike="noStrike" dirty="0" smtClean="0">
                          <a:solidFill>
                            <a:srgbClr val="000000"/>
                          </a:solidFill>
                          <a:effectLst/>
                          <a:latin typeface="Osaka−等幅"/>
                          <a:ea typeface="Osaka−等幅"/>
                          <a:cs typeface="Osaka−等幅"/>
                        </a:rPr>
                        <a:t>GL:</a:t>
                      </a:r>
                      <a:r>
                        <a:rPr lang="en-US" altLang="ja-JP" sz="2000" b="0" i="0" u="none" strike="noStrike" baseline="0" dirty="0" smtClean="0">
                          <a:solidFill>
                            <a:srgbClr val="000000"/>
                          </a:solidFill>
                          <a:effectLst/>
                          <a:latin typeface="Osaka−等幅"/>
                          <a:ea typeface="Osaka−等幅"/>
                          <a:cs typeface="Osaka−等幅"/>
                        </a:rPr>
                        <a:t> Gold Lotion</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r>
                        <a:rPr lang="en-US" altLang="ja-JP" sz="2800" b="0" i="0" u="none" strike="noStrike" dirty="0" err="1" smtClean="0">
                          <a:solidFill>
                            <a:srgbClr val="000000"/>
                          </a:solidFill>
                          <a:effectLst/>
                          <a:latin typeface="Osaka−等幅"/>
                          <a:ea typeface="Osaka−等幅"/>
                          <a:cs typeface="Osaka−等幅"/>
                        </a:rPr>
                        <a:t>B</a:t>
                      </a:r>
                      <a:r>
                        <a:rPr lang="en-US" altLang="ja-JP" sz="2000" b="0" i="0" u="none" strike="noStrike" dirty="0" err="1" smtClean="0">
                          <a:solidFill>
                            <a:srgbClr val="000000"/>
                          </a:solidFill>
                          <a:effectLst/>
                          <a:latin typeface="Osaka−等幅"/>
                          <a:ea typeface="Osaka−等幅"/>
                          <a:cs typeface="Osaka−等幅"/>
                        </a:rPr>
                        <a:t>inhibit</a:t>
                      </a:r>
                      <a:r>
                        <a:rPr lang="en-US" altLang="ja-JP" sz="2000" b="0" i="0" u="none" strike="noStrike" baseline="0" dirty="0" smtClean="0">
                          <a:solidFill>
                            <a:srgbClr val="000000"/>
                          </a:solidFill>
                          <a:effectLst/>
                          <a:latin typeface="Osaka−等幅"/>
                          <a:ea typeface="Osaka−等幅"/>
                          <a:cs typeface="Osaka−等幅"/>
                        </a:rPr>
                        <a:t> </a:t>
                      </a:r>
                      <a:r>
                        <a:rPr lang="en-US" altLang="ja-JP" sz="2000" b="0" i="0" u="none" strike="noStrike" baseline="0" dirty="0" smtClean="0">
                          <a:solidFill>
                            <a:srgbClr val="000000"/>
                          </a:solidFill>
                          <a:effectLst/>
                          <a:latin typeface="Osaka−等幅"/>
                          <a:ea typeface="Osaka−等幅"/>
                          <a:cs typeface="Osaka−等幅"/>
                        </a:rPr>
                        <a:t>VEGF</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smtClean="0">
                          <a:solidFill>
                            <a:srgbClr val="000000"/>
                          </a:solidFill>
                          <a:effectLst/>
                          <a:latin typeface="Osaka−等幅"/>
                          <a:ea typeface="Osaka−等幅"/>
                          <a:cs typeface="Osaka−等幅"/>
                        </a:rPr>
                        <a:t>liquid </a:t>
                      </a:r>
                      <a:r>
                        <a:rPr lang="en-US" altLang="ja-JP" sz="2000" b="0" i="0" u="none" strike="noStrike" dirty="0" smtClean="0">
                          <a:solidFill>
                            <a:srgbClr val="000000"/>
                          </a:solidFill>
                          <a:effectLst/>
                          <a:latin typeface="Osaka−等幅"/>
                          <a:ea typeface="Osaka−等幅"/>
                          <a:cs typeface="Osaka−等幅"/>
                        </a:rPr>
                        <a:t>cartilage cell sap of shark </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b"/>
                      <a:r>
                        <a:rPr lang="en-US" sz="2000" b="0" i="0" u="none" strike="noStrike" dirty="0">
                          <a:solidFill>
                            <a:srgbClr val="000000"/>
                          </a:solidFill>
                          <a:effectLst/>
                          <a:latin typeface="Osaka−等幅"/>
                          <a:ea typeface="Osaka−等幅"/>
                          <a:cs typeface="Osaka−等幅"/>
                        </a:rPr>
                        <a:t>Car T Cell Plus</a:t>
                      </a: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C</a:t>
                      </a:r>
                      <a:r>
                        <a:rPr lang="en-US" altLang="ja-JP" sz="2800" b="0" i="0" u="none" strike="noStrike" dirty="0" smtClean="0">
                          <a:solidFill>
                            <a:srgbClr val="000000"/>
                          </a:solidFill>
                          <a:effectLst/>
                          <a:latin typeface="Osaka−等幅"/>
                          <a:ea typeface="Osaka−等幅"/>
                          <a:cs typeface="Osaka−等幅"/>
                        </a:rPr>
                        <a:t>)</a:t>
                      </a:r>
                      <a:r>
                        <a:rPr lang="ja-JP" altLang="en-US" sz="2000" b="0" i="0" u="none" strike="noStrike" dirty="0" smtClean="0">
                          <a:solidFill>
                            <a:srgbClr val="000000"/>
                          </a:solidFill>
                          <a:effectLst/>
                          <a:latin typeface="Osaka−等幅"/>
                          <a:ea typeface="Osaka−等幅"/>
                          <a:cs typeface="Osaka−等幅"/>
                        </a:rPr>
                        <a:t> </a:t>
                      </a:r>
                      <a:r>
                        <a:rPr lang="en-US" altLang="ja-JP" sz="2000" b="0" i="0" u="none" strike="noStrike" dirty="0" smtClean="0">
                          <a:solidFill>
                            <a:srgbClr val="000000"/>
                          </a:solidFill>
                          <a:effectLst/>
                          <a:latin typeface="Osaka−等幅"/>
                          <a:ea typeface="Osaka−等幅"/>
                          <a:cs typeface="Osaka−等幅"/>
                        </a:rPr>
                        <a:t>Induction of Apoptosis</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ja-JP" altLang="en-US" sz="2000" b="0" i="0" u="none" strike="noStrike" dirty="0" smtClean="0">
                          <a:solidFill>
                            <a:srgbClr val="000000"/>
                          </a:solidFill>
                          <a:effectLst/>
                          <a:latin typeface="Osaka−等幅"/>
                          <a:ea typeface="Osaka−等幅"/>
                          <a:cs typeface="Osaka−等幅"/>
                        </a:rPr>
                        <a:t> </a:t>
                      </a:r>
                      <a:r>
                        <a:rPr lang="en-US" altLang="ja-JP" sz="2000" b="0" i="0" u="none" strike="noStrike" dirty="0" err="1" smtClean="0">
                          <a:solidFill>
                            <a:srgbClr val="000000"/>
                          </a:solidFill>
                          <a:effectLst/>
                          <a:latin typeface="Osaka−等幅"/>
                          <a:ea typeface="Osaka−等幅"/>
                          <a:cs typeface="Osaka−等幅"/>
                        </a:rPr>
                        <a:t>fucoidan</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b"/>
                      <a:r>
                        <a:rPr lang="en-US" altLang="ja-JP" sz="2000" b="0" i="0" u="none" strike="noStrike" dirty="0" err="1" smtClean="0">
                          <a:solidFill>
                            <a:srgbClr val="000000"/>
                          </a:solidFill>
                          <a:effectLst/>
                          <a:latin typeface="Osaka−等幅"/>
                          <a:ea typeface="Osaka−等幅"/>
                          <a:cs typeface="Osaka−等幅"/>
                        </a:rPr>
                        <a:t>Afucoidan</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D</a:t>
                      </a:r>
                      <a:r>
                        <a:rPr lang="en-US" altLang="ja-JP" sz="2800" b="0" i="0" u="none" strike="noStrike" dirty="0" smtClean="0">
                          <a:solidFill>
                            <a:srgbClr val="000000"/>
                          </a:solidFill>
                          <a:effectLst/>
                          <a:latin typeface="Osaka−等幅"/>
                          <a:ea typeface="Osaka−等幅"/>
                          <a:cs typeface="Osaka−等幅"/>
                        </a:rPr>
                        <a:t>)</a:t>
                      </a:r>
                      <a:r>
                        <a:rPr lang="en-US" altLang="ja-JP" sz="2000" b="0" i="0" u="none" strike="noStrike" dirty="0" smtClean="0">
                          <a:solidFill>
                            <a:srgbClr val="000000"/>
                          </a:solidFill>
                          <a:effectLst/>
                          <a:latin typeface="Osaka−等幅"/>
                          <a:ea typeface="Osaka−等幅"/>
                          <a:cs typeface="Osaka−等幅"/>
                        </a:rPr>
                        <a:t> </a:t>
                      </a:r>
                      <a:r>
                        <a:rPr lang="en-US" altLang="ja-JP" sz="2000" b="0" i="0" u="none" strike="noStrike" dirty="0" smtClean="0">
                          <a:solidFill>
                            <a:srgbClr val="000000"/>
                          </a:solidFill>
                          <a:effectLst/>
                          <a:latin typeface="Osaka−等幅"/>
                          <a:ea typeface="Osaka−等幅"/>
                          <a:cs typeface="Osaka−等幅"/>
                        </a:rPr>
                        <a:t>Discharge effect of toxic materials</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smtClean="0">
                          <a:solidFill>
                            <a:srgbClr val="000000"/>
                          </a:solidFill>
                          <a:effectLst/>
                          <a:latin typeface="Osaka−等幅"/>
                          <a:ea typeface="Osaka−等幅"/>
                          <a:cs typeface="Osaka−等幅"/>
                        </a:rPr>
                        <a:t>chitosan</a:t>
                      </a:r>
                      <a:r>
                        <a:rPr lang="ja-JP" altLang="en-US" sz="2000" b="0" i="0" u="none" strike="noStrike" dirty="0" smtClean="0">
                          <a:solidFill>
                            <a:srgbClr val="000000"/>
                          </a:solidFill>
                          <a:effectLst/>
                          <a:latin typeface="Osaka−等幅"/>
                          <a:ea typeface="Osaka−等幅"/>
                          <a:cs typeface="Osaka−等幅"/>
                        </a:rPr>
                        <a:t> </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b"/>
                      <a:r>
                        <a:rPr lang="en-US" altLang="ja-JP" sz="2000" b="0" i="0" u="none" strike="noStrike" dirty="0" smtClean="0">
                          <a:solidFill>
                            <a:srgbClr val="000000"/>
                          </a:solidFill>
                          <a:effectLst/>
                          <a:latin typeface="Osaka−等幅"/>
                          <a:ea typeface="Osaka−等幅"/>
                          <a:cs typeface="Osaka−等幅"/>
                        </a:rPr>
                        <a:t>tender </a:t>
                      </a:r>
                      <a:r>
                        <a:rPr lang="en-US" altLang="ja-JP" sz="2000" b="0" i="0" u="none" strike="noStrike" dirty="0" smtClean="0">
                          <a:solidFill>
                            <a:srgbClr val="000000"/>
                          </a:solidFill>
                          <a:effectLst/>
                          <a:latin typeface="Osaka−等幅"/>
                          <a:ea typeface="Osaka−等幅"/>
                          <a:cs typeface="Osaka−等幅"/>
                        </a:rPr>
                        <a:t>ace</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r>
                        <a:rPr lang="en-US" altLang="ja-JP" sz="2800" b="0" i="0" u="none" strike="noStrike" dirty="0" smtClean="0">
                          <a:solidFill>
                            <a:srgbClr val="000000"/>
                          </a:solidFill>
                          <a:effectLst/>
                          <a:latin typeface="Osaka−等幅"/>
                          <a:ea typeface="Osaka−等幅"/>
                          <a:cs typeface="Osaka−等幅"/>
                        </a:rPr>
                        <a:t>E</a:t>
                      </a:r>
                      <a:r>
                        <a:rPr lang="en-US" altLang="ja-JP" sz="2800" b="0" i="0" u="none" strike="noStrike" dirty="0" smtClean="0">
                          <a:solidFill>
                            <a:srgbClr val="000000"/>
                          </a:solidFill>
                          <a:effectLst/>
                          <a:latin typeface="Osaka−等幅"/>
                          <a:ea typeface="Osaka−等幅"/>
                          <a:cs typeface="Osaka−等幅"/>
                        </a:rPr>
                        <a:t>)</a:t>
                      </a:r>
                      <a:r>
                        <a:rPr lang="en-US" altLang="ja-JP" sz="2000" b="0" i="0" u="none" strike="noStrike" dirty="0" smtClean="0">
                          <a:solidFill>
                            <a:srgbClr val="000000"/>
                          </a:solidFill>
                          <a:effectLst/>
                          <a:latin typeface="Osaka−等幅"/>
                          <a:ea typeface="Osaka−等幅"/>
                          <a:cs typeface="Osaka−等幅"/>
                        </a:rPr>
                        <a:t> </a:t>
                      </a:r>
                      <a:r>
                        <a:rPr lang="en-US" altLang="ja-JP" sz="2000" b="0" i="0" u="none" strike="noStrike" dirty="0" smtClean="0">
                          <a:solidFill>
                            <a:srgbClr val="000000"/>
                          </a:solidFill>
                          <a:effectLst/>
                          <a:latin typeface="Osaka−等幅"/>
                          <a:ea typeface="Osaka−等幅"/>
                          <a:cs typeface="Osaka−等幅"/>
                        </a:rPr>
                        <a:t>Improve immunity</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err="1" smtClean="0">
                          <a:solidFill>
                            <a:srgbClr val="000000"/>
                          </a:solidFill>
                          <a:effectLst/>
                          <a:latin typeface="Osaka−等幅"/>
                          <a:ea typeface="Osaka−等幅"/>
                          <a:cs typeface="Osaka−等幅"/>
                        </a:rPr>
                        <a:t>agaricus</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b"/>
                      <a:r>
                        <a:rPr lang="en-US" altLang="ja-JP" sz="2000" b="0" i="0" u="none" strike="noStrike" dirty="0" err="1" smtClean="0">
                          <a:solidFill>
                            <a:srgbClr val="000000"/>
                          </a:solidFill>
                          <a:effectLst/>
                          <a:latin typeface="Osaka−等幅"/>
                          <a:ea typeface="Osaka−等幅"/>
                          <a:cs typeface="Osaka−等幅"/>
                        </a:rPr>
                        <a:t>agaricus</a:t>
                      </a:r>
                      <a:r>
                        <a:rPr lang="en-US" altLang="ja-JP" sz="2000" b="0" i="0" u="none" strike="noStrike" dirty="0" smtClean="0">
                          <a:solidFill>
                            <a:srgbClr val="000000"/>
                          </a:solidFill>
                          <a:effectLst/>
                          <a:latin typeface="Osaka−等幅"/>
                          <a:ea typeface="Osaka−等幅"/>
                          <a:cs typeface="Osaka−等幅"/>
                        </a:rPr>
                        <a:t> </a:t>
                      </a:r>
                      <a:r>
                        <a:rPr lang="en-US" altLang="ja-JP" sz="2000" b="0" i="0" u="none" strike="noStrike" dirty="0" smtClean="0">
                          <a:solidFill>
                            <a:srgbClr val="000000"/>
                          </a:solidFill>
                          <a:effectLst/>
                          <a:latin typeface="Osaka−等幅"/>
                          <a:ea typeface="Osaka−等幅"/>
                          <a:cs typeface="Osaka−等幅"/>
                        </a:rPr>
                        <a:t>mushrooms </a:t>
                      </a:r>
                    </a:p>
                  </a:txBody>
                  <a:tcPr marL="12700" marR="12700" marT="12700" marB="0" anchor="ctr"/>
                </a:tc>
              </a:tr>
              <a:tr h="732232">
                <a:tc>
                  <a:txBody>
                    <a:bodyPr/>
                    <a:lstStyle/>
                    <a:p>
                      <a:pPr marL="0" marR="0" indent="0" algn="l" defTabSz="584200" eaLnBrk="1" fontAlgn="ctr" latinLnBrk="0" hangingPunct="1">
                        <a:lnSpc>
                          <a:spcPct val="100000"/>
                        </a:lnSpc>
                        <a:spcBef>
                          <a:spcPts val="0"/>
                        </a:spcBef>
                        <a:spcAft>
                          <a:spcPts val="0"/>
                        </a:spcAft>
                        <a:buClrTx/>
                        <a:buSzTx/>
                        <a:buFontTx/>
                        <a:buNone/>
                        <a:tabLst/>
                        <a:defRPr/>
                      </a:pPr>
                      <a:endParaRPr lang="ja-JP" altLang="en-US" sz="2800" b="0" i="0" u="none" strike="noStrike" dirty="0" smtClean="0">
                        <a:solidFill>
                          <a:srgbClr val="000000"/>
                        </a:solidFill>
                        <a:effectLst/>
                        <a:latin typeface="Osaka−等幅"/>
                        <a:ea typeface="Osaka−等幅"/>
                        <a:cs typeface="Osaka−等幅"/>
                      </a:endParaRPr>
                    </a:p>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err="1" smtClean="0">
                          <a:solidFill>
                            <a:srgbClr val="000000"/>
                          </a:solidFill>
                          <a:effectLst/>
                          <a:latin typeface="Osaka−等幅"/>
                          <a:ea typeface="Osaka−等幅"/>
                          <a:cs typeface="Osaka−等幅"/>
                        </a:rPr>
                        <a:t>propolis</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smtClean="0">
                          <a:solidFill>
                            <a:srgbClr val="000000"/>
                          </a:solidFill>
                          <a:effectLst/>
                          <a:latin typeface="Osaka−等幅"/>
                          <a:ea typeface="Osaka−等幅"/>
                          <a:cs typeface="Osaka−等幅"/>
                        </a:rPr>
                        <a:t>W </a:t>
                      </a:r>
                      <a:r>
                        <a:rPr lang="en-US" altLang="ja-JP" sz="2000" b="0" i="0" u="none" strike="noStrike" dirty="0" err="1" smtClean="0">
                          <a:solidFill>
                            <a:srgbClr val="000000"/>
                          </a:solidFill>
                          <a:effectLst/>
                          <a:latin typeface="Osaka−等幅"/>
                          <a:ea typeface="Osaka−等幅"/>
                          <a:cs typeface="Osaka−等幅"/>
                        </a:rPr>
                        <a:t>biopolis</a:t>
                      </a:r>
                      <a:endParaRPr lang="en-US" altLang="ja-JP" sz="20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marL="0" marR="0" indent="0" algn="l" defTabSz="584200" eaLnBrk="1" fontAlgn="ctr" latinLnBrk="0" hangingPunct="1">
                        <a:lnSpc>
                          <a:spcPct val="100000"/>
                        </a:lnSpc>
                        <a:spcBef>
                          <a:spcPts val="0"/>
                        </a:spcBef>
                        <a:spcAft>
                          <a:spcPts val="0"/>
                        </a:spcAft>
                        <a:buClrTx/>
                        <a:buSzTx/>
                        <a:buFontTx/>
                        <a:buNone/>
                        <a:tabLst/>
                        <a:defRPr/>
                      </a:pPr>
                      <a:r>
                        <a:rPr lang="en-US" altLang="ja-JP" sz="2800" b="0" i="0" u="none" strike="noStrike" dirty="0" smtClean="0">
                          <a:solidFill>
                            <a:srgbClr val="000000"/>
                          </a:solidFill>
                          <a:effectLst/>
                          <a:latin typeface="Osaka−等幅"/>
                          <a:ea typeface="Osaka−等幅"/>
                          <a:cs typeface="Osaka−等幅"/>
                        </a:rPr>
                        <a:t>F) </a:t>
                      </a:r>
                      <a:r>
                        <a:rPr lang="en-US" altLang="ja-JP" sz="2000" b="0" i="0" u="none" strike="noStrike" dirty="0" err="1" smtClean="0">
                          <a:solidFill>
                            <a:srgbClr val="000000"/>
                          </a:solidFill>
                          <a:effectLst/>
                          <a:latin typeface="Osaka−等幅"/>
                          <a:ea typeface="Osaka−等幅"/>
                          <a:cs typeface="Osaka−等幅"/>
                        </a:rPr>
                        <a:t>antioxidation</a:t>
                      </a:r>
                      <a:r>
                        <a:rPr lang="en-US" altLang="ja-JP" sz="2000" b="0" i="0" u="none" strike="noStrike" baseline="0" dirty="0" smtClean="0">
                          <a:solidFill>
                            <a:srgbClr val="000000"/>
                          </a:solidFill>
                          <a:effectLst/>
                          <a:latin typeface="Osaka−等幅"/>
                          <a:ea typeface="Osaka−等幅"/>
                          <a:cs typeface="Osaka−等幅"/>
                        </a:rPr>
                        <a:t> </a:t>
                      </a:r>
                      <a:r>
                        <a:rPr lang="en-US" altLang="ja-JP" sz="2000" b="0" i="0" u="none" strike="noStrike" baseline="0" dirty="0" smtClean="0">
                          <a:solidFill>
                            <a:srgbClr val="000000"/>
                          </a:solidFill>
                          <a:effectLst/>
                          <a:latin typeface="Osaka−等幅"/>
                          <a:ea typeface="Osaka−等幅"/>
                          <a:cs typeface="Osaka−等幅"/>
                        </a:rPr>
                        <a:t>effect</a:t>
                      </a:r>
                      <a:endParaRPr lang="ja-JP" altLang="en-US" sz="2000" b="0" i="0" u="none" strike="noStrike" dirty="0" smtClean="0">
                        <a:solidFill>
                          <a:srgbClr val="000000"/>
                        </a:solidFill>
                        <a:effectLst/>
                        <a:latin typeface="Osaka−等幅"/>
                        <a:ea typeface="Osaka−等幅"/>
                        <a:cs typeface="Osaka−等幅"/>
                      </a:endParaRPr>
                    </a:p>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smtClean="0">
                          <a:solidFill>
                            <a:srgbClr val="FF0000"/>
                          </a:solidFill>
                          <a:effectLst/>
                          <a:latin typeface="Osaka−等幅"/>
                          <a:ea typeface="Osaka−等幅"/>
                          <a:cs typeface="Osaka−等幅"/>
                        </a:rPr>
                        <a:t>tea </a:t>
                      </a:r>
                      <a:r>
                        <a:rPr lang="en-US" altLang="ja-JP" sz="2000" b="0" i="0" u="none" strike="noStrike" dirty="0" err="1" smtClean="0">
                          <a:solidFill>
                            <a:srgbClr val="FF0000"/>
                          </a:solidFill>
                          <a:effectLst/>
                          <a:latin typeface="Osaka−等幅"/>
                          <a:ea typeface="Osaka−等幅"/>
                          <a:cs typeface="Osaka−等幅"/>
                        </a:rPr>
                        <a:t>catechin</a:t>
                      </a:r>
                      <a:endParaRPr lang="ja-JP" altLang="en-US" sz="2000" b="0" i="0" u="none" strike="noStrike" dirty="0">
                        <a:solidFill>
                          <a:srgbClr val="FF0000"/>
                        </a:solidFill>
                        <a:effectLst/>
                        <a:latin typeface="Osaka−等幅"/>
                        <a:ea typeface="Osaka−等幅"/>
                        <a:cs typeface="Osaka−等幅"/>
                      </a:endParaRPr>
                    </a:p>
                  </a:txBody>
                  <a:tcPr marL="12700" marR="12700" marT="12700" marB="0" anchor="ctr"/>
                </a:tc>
                <a:tc>
                  <a:txBody>
                    <a:bodyPr/>
                    <a:lstStyle/>
                    <a:p>
                      <a:pPr algn="ctr" fontAlgn="b"/>
                      <a:r>
                        <a:rPr kumimoji="0" lang="en-US" altLang="ja-JP" sz="2000" b="0" i="0" u="none" strike="noStrike" kern="0" cap="none" spc="0" normalizeH="0" baseline="0" noProof="0" dirty="0" smtClean="0">
                          <a:ln>
                            <a:noFill/>
                          </a:ln>
                          <a:solidFill>
                            <a:srgbClr val="000000"/>
                          </a:solidFill>
                          <a:effectLst/>
                          <a:uLnTx/>
                          <a:uFillTx/>
                          <a:latin typeface="Osaka−等幅"/>
                          <a:ea typeface="Osaka−等幅"/>
                          <a:cs typeface="Osaka−等幅"/>
                          <a:sym typeface="ヒラギノ角ゴ ProN W3"/>
                        </a:rPr>
                        <a:t>β</a:t>
                      </a:r>
                      <a:r>
                        <a:rPr kumimoji="0" lang="en-US" altLang="ja-JP" sz="2000" b="0" i="0" u="none" strike="noStrike" kern="0" cap="none" spc="0" normalizeH="0" baseline="0" noProof="0" dirty="0" err="1" smtClean="0">
                          <a:ln>
                            <a:noFill/>
                          </a:ln>
                          <a:solidFill>
                            <a:srgbClr val="000000"/>
                          </a:solidFill>
                          <a:effectLst/>
                          <a:uLnTx/>
                          <a:uFillTx/>
                          <a:latin typeface="Osaka−等幅"/>
                          <a:ea typeface="Osaka−等幅"/>
                          <a:cs typeface="Osaka−等幅"/>
                          <a:sym typeface="ヒラギノ角ゴ ProN W3"/>
                        </a:rPr>
                        <a:t>catechin</a:t>
                      </a:r>
                      <a:r>
                        <a:rPr lang="ja-JP" altLang="en-US" sz="2000" b="0" i="0" u="none" strike="noStrike" dirty="0" smtClean="0">
                          <a:solidFill>
                            <a:srgbClr val="000000"/>
                          </a:solidFill>
                          <a:effectLst/>
                          <a:latin typeface="Osaka−等幅"/>
                          <a:ea typeface="Osaka−等幅"/>
                          <a:cs typeface="Osaka−等幅"/>
                        </a:rPr>
                        <a:t> </a:t>
                      </a:r>
                      <a:endParaRPr lang="ja-JP" altLang="en-US" sz="2000" b="0" i="0" u="none" strike="noStrike" dirty="0">
                        <a:solidFill>
                          <a:srgbClr val="000000"/>
                        </a:solidFill>
                        <a:effectLst/>
                        <a:latin typeface="Osaka−等幅"/>
                        <a:ea typeface="Osaka−等幅"/>
                        <a:cs typeface="Osaka−等幅"/>
                      </a:endParaRPr>
                    </a:p>
                  </a:txBody>
                  <a:tcPr marL="12700" marR="12700" marT="12700" marB="0" anchor="ctr"/>
                </a:tc>
              </a:tr>
              <a:tr h="732232">
                <a:tc>
                  <a:txBody>
                    <a:bodyPr/>
                    <a:lstStyle/>
                    <a:p>
                      <a:pPr algn="l" fontAlgn="ctr"/>
                      <a:endParaRPr lang="ja-JP" altLang="en-US" sz="2800" b="0" i="0" u="none" strike="noStrike" dirty="0">
                        <a:solidFill>
                          <a:srgbClr val="000000"/>
                        </a:solidFill>
                        <a:effectLst/>
                        <a:latin typeface="Osaka−等幅"/>
                        <a:ea typeface="Osaka−等幅"/>
                        <a:cs typeface="Osaka−等幅"/>
                      </a:endParaRPr>
                    </a:p>
                  </a:txBody>
                  <a:tcPr marL="12700" marR="12700" marT="12700" marB="0" anchor="ctr"/>
                </a:tc>
                <a:tc>
                  <a:txBody>
                    <a:bodyPr/>
                    <a:lstStyle/>
                    <a:p>
                      <a:pPr algn="ctr" fontAlgn="ctr"/>
                      <a:r>
                        <a:rPr lang="en-US" altLang="ja-JP" sz="2000" b="0" i="0" u="none" strike="noStrike" dirty="0" err="1" smtClean="0">
                          <a:solidFill>
                            <a:srgbClr val="FF0000"/>
                          </a:solidFill>
                          <a:effectLst/>
                          <a:latin typeface="Osaka−等幅"/>
                          <a:ea typeface="Osaka−等幅"/>
                          <a:cs typeface="Osaka−等幅"/>
                        </a:rPr>
                        <a:t>lycopin</a:t>
                      </a:r>
                      <a:endParaRPr lang="ja-JP" altLang="en-US" sz="2000" b="0" i="0" u="none" strike="noStrike" dirty="0">
                        <a:solidFill>
                          <a:srgbClr val="FF0000"/>
                        </a:solidFill>
                        <a:effectLst/>
                        <a:latin typeface="Osaka−等幅"/>
                        <a:ea typeface="Osaka−等幅"/>
                        <a:cs typeface="Osaka−等幅"/>
                      </a:endParaRPr>
                    </a:p>
                  </a:txBody>
                  <a:tcPr marL="12700" marR="12700" marT="12700" marB="0" anchor="ctr"/>
                </a:tc>
                <a:tc>
                  <a:txBody>
                    <a:bodyPr/>
                    <a:lstStyle/>
                    <a:p>
                      <a:pPr algn="ctr" fontAlgn="b"/>
                      <a:endParaRPr lang="ja-JP" altLang="en-US" sz="2000" b="0" i="0" u="none" strike="noStrike" dirty="0">
                        <a:solidFill>
                          <a:srgbClr val="000000"/>
                        </a:solidFill>
                        <a:effectLst/>
                        <a:latin typeface="Osaka−等幅"/>
                        <a:ea typeface="Osaka−等幅"/>
                        <a:cs typeface="Osaka−等幅"/>
                      </a:endParaRPr>
                    </a:p>
                  </a:txBody>
                  <a:tcPr marL="12700" marR="12700" marT="12700" marB="0" anchor="b"/>
                </a:tc>
              </a:tr>
            </a:tbl>
          </a:graphicData>
        </a:graphic>
      </p:graphicFrame>
    </p:spTree>
    <p:extLst>
      <p:ext uri="{BB962C8B-B14F-4D97-AF65-F5344CB8AC3E}">
        <p14:creationId xmlns:p14="http://schemas.microsoft.com/office/powerpoint/2010/main" val="8546983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normAutofit/>
          </a:bodyPr>
          <a:lstStyle>
            <a:lvl1pPr algn="just" defTabSz="609600">
              <a:defRPr sz="1000">
                <a:uFill>
                  <a:solidFill/>
                </a:uFill>
                <a:latin typeface="Osaka"/>
                <a:ea typeface="Osaka"/>
                <a:cs typeface="Osaka"/>
                <a:sym typeface="Osaka"/>
              </a:defRPr>
            </a:lvl1pPr>
          </a:lstStyle>
          <a:p>
            <a:pPr lvl="0" algn="ctr">
              <a:defRPr sz="1800">
                <a:uFillTx/>
              </a:defRPr>
            </a:pPr>
            <a:r>
              <a:rPr lang="en-US" sz="6000" dirty="0" smtClean="0">
                <a:uFillTx/>
              </a:rPr>
              <a:t>Soybean </a:t>
            </a:r>
            <a:r>
              <a:rPr lang="en-US" sz="6000" dirty="0" err="1" smtClean="0">
                <a:uFillTx/>
              </a:rPr>
              <a:t>Isoflavone</a:t>
            </a:r>
            <a:endParaRPr sz="6000" dirty="0">
              <a:uFill>
                <a:solidFill/>
              </a:uFill>
            </a:endParaRPr>
          </a:p>
        </p:txBody>
      </p:sp>
      <p:sp>
        <p:nvSpPr>
          <p:cNvPr id="59" name="Shape 59"/>
          <p:cNvSpPr/>
          <p:nvPr/>
        </p:nvSpPr>
        <p:spPr>
          <a:xfrm>
            <a:off x="199132" y="2852937"/>
            <a:ext cx="12453563"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just" defTabSz="609600">
              <a:defRPr sz="1800"/>
            </a:pPr>
            <a:r>
              <a:rPr lang="en-US" sz="2800" dirty="0" smtClean="0">
                <a:uFill>
                  <a:solidFill/>
                </a:uFill>
                <a:latin typeface="Osaka"/>
                <a:ea typeface="Osaka"/>
                <a:cs typeface="Osaka"/>
                <a:sym typeface="Osaka"/>
              </a:rPr>
              <a:t>Please note that this page has been deleted for no relationship with citrus-peel extract study.</a:t>
            </a:r>
            <a:endParaRPr sz="2800" dirty="0">
              <a:uFill>
                <a:solidFill/>
              </a:uFill>
              <a:latin typeface="Osaka"/>
              <a:ea typeface="Osaka"/>
              <a:cs typeface="Osaka"/>
              <a:sym typeface="Osak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9176"/>
            <a:ext cx="12507537" cy="1612898"/>
          </a:xfrm>
        </p:spPr>
        <p:txBody>
          <a:bodyPr>
            <a:normAutofit fontScale="90000"/>
          </a:bodyPr>
          <a:lstStyle/>
          <a:p>
            <a:r>
              <a:rPr kumimoji="1" lang="en-US" altLang="ja-JP" sz="4000" dirty="0" smtClean="0">
                <a:latin typeface="Osaka−等幅"/>
                <a:ea typeface="Osaka−等幅"/>
                <a:cs typeface="Osaka−等幅"/>
              </a:rPr>
              <a:t> </a:t>
            </a:r>
            <a:r>
              <a:rPr kumimoji="1" lang="en-US" altLang="ja-JP" sz="4000" dirty="0">
                <a:latin typeface="Osaka"/>
                <a:ea typeface="Osaka"/>
                <a:cs typeface="Osaka"/>
              </a:rPr>
              <a:t>Effect of Soy Protein </a:t>
            </a:r>
            <a:r>
              <a:rPr kumimoji="1" lang="en-US" altLang="ja-JP" sz="4000" dirty="0" err="1">
                <a:latin typeface="Osaka"/>
                <a:ea typeface="Osaka"/>
                <a:cs typeface="Osaka"/>
              </a:rPr>
              <a:t>solate</a:t>
            </a:r>
            <a:r>
              <a:rPr kumimoji="1" lang="en-US" altLang="ja-JP" sz="4000" dirty="0">
                <a:latin typeface="Osaka"/>
                <a:ea typeface="Osaka"/>
                <a:cs typeface="Osaka"/>
              </a:rPr>
              <a:t> Supplementation on Biochemical Recurrence of Prostate Cancer After Radical Prostatectomy; A </a:t>
            </a:r>
            <a:r>
              <a:rPr kumimoji="1" lang="en-US" altLang="ja-JP" sz="4000" dirty="0" err="1">
                <a:latin typeface="Osaka"/>
                <a:ea typeface="Osaka"/>
                <a:cs typeface="Osaka"/>
              </a:rPr>
              <a:t>Randomaized</a:t>
            </a:r>
            <a:r>
              <a:rPr kumimoji="1" lang="en-US" altLang="ja-JP" sz="4000" dirty="0">
                <a:latin typeface="Osaka"/>
                <a:ea typeface="Osaka"/>
                <a:cs typeface="Osaka"/>
              </a:rPr>
              <a:t> </a:t>
            </a:r>
            <a:r>
              <a:rPr kumimoji="1" lang="en-US" altLang="ja-JP" sz="4000" dirty="0" smtClean="0">
                <a:latin typeface="Osaka"/>
                <a:ea typeface="Osaka"/>
                <a:cs typeface="Osaka"/>
              </a:rPr>
              <a:t>Trial   (JAMA 2013)</a:t>
            </a:r>
            <a:r>
              <a:rPr kumimoji="1" lang="en-US" altLang="ja-JP" sz="4400" dirty="0">
                <a:latin typeface="Osaka"/>
                <a:ea typeface="Osaka"/>
                <a:cs typeface="Osaka"/>
              </a:rPr>
              <a:t/>
            </a:r>
            <a:br>
              <a:rPr kumimoji="1" lang="en-US" altLang="ja-JP" sz="4400" dirty="0">
                <a:latin typeface="Osaka"/>
                <a:ea typeface="Osaka"/>
                <a:cs typeface="Osaka"/>
              </a:rPr>
            </a:br>
            <a:endParaRPr kumimoji="1" lang="ja-JP" altLang="en-US" sz="4400" dirty="0">
              <a:latin typeface="Osaka"/>
              <a:ea typeface="Osaka"/>
              <a:cs typeface="Osaka"/>
            </a:endParaRPr>
          </a:p>
        </p:txBody>
      </p:sp>
      <p:sp>
        <p:nvSpPr>
          <p:cNvPr id="3" name="テキスト プレースホルダー 2"/>
          <p:cNvSpPr>
            <a:spLocks noGrp="1"/>
          </p:cNvSpPr>
          <p:nvPr>
            <p:ph type="body" idx="1"/>
          </p:nvPr>
        </p:nvSpPr>
        <p:spPr/>
        <p:txBody>
          <a:bodyPr/>
          <a:lstStyle/>
          <a:p>
            <a:endParaRPr kumimoji="1" lang="ja-JP" altLang="en-US" dirty="0"/>
          </a:p>
        </p:txBody>
      </p:sp>
      <p:pic>
        <p:nvPicPr>
          <p:cNvPr id="4" name="Cover.png"/>
          <p:cNvPicPr/>
          <p:nvPr/>
        </p:nvPicPr>
        <p:blipFill>
          <a:blip r:embed="rId3">
            <a:extLst/>
          </a:blip>
          <a:srcRect l="7832" t="858" b="2436"/>
          <a:stretch>
            <a:fillRect/>
          </a:stretch>
        </p:blipFill>
        <p:spPr>
          <a:xfrm>
            <a:off x="0" y="2057398"/>
            <a:ext cx="13004800" cy="7370817"/>
          </a:xfrm>
          <a:prstGeom prst="rect">
            <a:avLst/>
          </a:prstGeom>
          <a:ln w="12700">
            <a:miter lim="400000"/>
          </a:ln>
        </p:spPr>
      </p:pic>
    </p:spTree>
    <p:extLst>
      <p:ext uri="{BB962C8B-B14F-4D97-AF65-F5344CB8AC3E}">
        <p14:creationId xmlns:p14="http://schemas.microsoft.com/office/powerpoint/2010/main" val="12108901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normAutofit/>
          </a:bodyPr>
          <a:lstStyle>
            <a:lvl1pPr>
              <a:defRPr sz="6000">
                <a:latin typeface="Osaka"/>
                <a:ea typeface="Osaka"/>
                <a:cs typeface="Osaka"/>
                <a:sym typeface="Osaka"/>
              </a:defRPr>
            </a:lvl1pPr>
          </a:lstStyle>
          <a:p>
            <a:pPr lvl="0">
              <a:defRPr sz="1800"/>
            </a:pPr>
            <a:r>
              <a:rPr lang="en-US" sz="4000" dirty="0" smtClean="0"/>
              <a:t>EPA </a:t>
            </a:r>
            <a:r>
              <a:rPr lang="en-US" sz="4000" dirty="0" smtClean="0"/>
              <a:t>Agent</a:t>
            </a:r>
            <a:endParaRPr sz="4000" dirty="0"/>
          </a:p>
        </p:txBody>
      </p:sp>
      <p:sp>
        <p:nvSpPr>
          <p:cNvPr id="62" name="Shape 62"/>
          <p:cNvSpPr>
            <a:spLocks noGrp="1"/>
          </p:cNvSpPr>
          <p:nvPr>
            <p:ph type="body" idx="1"/>
          </p:nvPr>
        </p:nvSpPr>
        <p:spPr>
          <a:xfrm>
            <a:off x="952499" y="2412719"/>
            <a:ext cx="11269971" cy="1435381"/>
          </a:xfrm>
          <a:prstGeom prst="rect">
            <a:avLst/>
          </a:prstGeom>
        </p:spPr>
        <p:txBody>
          <a:bodyPr>
            <a:normAutofit/>
          </a:bodyPr>
          <a:lstStyle/>
          <a:p>
            <a:pPr marL="0" marR="0" lvl="0" indent="0" algn="just" defTabSz="609600" eaLnBrk="1" fontAlgn="auto" latinLnBrk="0" hangingPunct="1">
              <a:lnSpc>
                <a:spcPct val="100000"/>
              </a:lnSpc>
              <a:spcBef>
                <a:spcPts val="0"/>
              </a:spcBef>
              <a:spcAft>
                <a:spcPts val="0"/>
              </a:spcAft>
              <a:buClrTx/>
              <a:buSzTx/>
              <a:buFontTx/>
              <a:buNone/>
              <a:tabLst/>
              <a:defRPr sz="1800"/>
            </a:pPr>
            <a:r>
              <a:rPr lang="en-US" altLang="ja-JP" sz="2800" dirty="0">
                <a:uFill>
                  <a:solidFill/>
                </a:uFill>
                <a:latin typeface="Osaka"/>
                <a:ea typeface="Osaka"/>
                <a:cs typeface="Osaka"/>
                <a:sym typeface="Osaka"/>
              </a:rPr>
              <a:t>Please note that this page has been deleted for </a:t>
            </a:r>
            <a:r>
              <a:rPr lang="en-US" altLang="ja-JP" sz="2800" dirty="0" smtClean="0">
                <a:uFill>
                  <a:solidFill/>
                </a:uFill>
                <a:latin typeface="Osaka"/>
                <a:ea typeface="Osaka"/>
                <a:cs typeface="Osaka"/>
                <a:sym typeface="Osaka"/>
              </a:rPr>
              <a:t>not related </a:t>
            </a:r>
            <a:r>
              <a:rPr lang="en-US" altLang="ja-JP" sz="2800" dirty="0">
                <a:uFill>
                  <a:solidFill/>
                </a:uFill>
                <a:latin typeface="Osaka"/>
                <a:ea typeface="Osaka"/>
                <a:cs typeface="Osaka"/>
                <a:sym typeface="Osaka"/>
              </a:rPr>
              <a:t>with citrus-peel extract study.</a:t>
            </a: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lang="en-US" altLang="ja-JP" sz="2400" dirty="0" smtClean="0">
              <a:uFill>
                <a:solidFill/>
              </a:uFill>
              <a:latin typeface="Osaka"/>
              <a:ea typeface="Osaka"/>
              <a:cs typeface="Osaka"/>
              <a:sym typeface="Osaka"/>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1063788" y="317313"/>
            <a:ext cx="11099801" cy="2159001"/>
          </a:xfrm>
          <a:prstGeom prst="rect">
            <a:avLst/>
          </a:prstGeom>
        </p:spPr>
        <p:txBody>
          <a:bodyPr>
            <a:normAutofit/>
          </a:bodyPr>
          <a:lstStyle>
            <a:lvl1pPr>
              <a:defRPr sz="6000">
                <a:latin typeface="Osaka"/>
                <a:ea typeface="Osaka"/>
                <a:cs typeface="Osaka"/>
                <a:sym typeface="Osaka"/>
              </a:defRPr>
            </a:lvl1pPr>
          </a:lstStyle>
          <a:p>
            <a:pPr lvl="0">
              <a:defRPr sz="1800"/>
            </a:pPr>
            <a:r>
              <a:rPr lang="en-US" sz="3600" b="1" dirty="0" smtClean="0"/>
              <a:t>Green tea’s </a:t>
            </a:r>
            <a:r>
              <a:rPr lang="en-US" sz="3600" b="1" dirty="0" err="1" smtClean="0"/>
              <a:t>catechin</a:t>
            </a:r>
            <a:endParaRPr sz="3600" b="1" dirty="0"/>
          </a:p>
        </p:txBody>
      </p:sp>
      <p:sp>
        <p:nvSpPr>
          <p:cNvPr id="65" name="Shape 65"/>
          <p:cNvSpPr>
            <a:spLocks noGrp="1"/>
          </p:cNvSpPr>
          <p:nvPr>
            <p:ph type="body" idx="1"/>
          </p:nvPr>
        </p:nvSpPr>
        <p:spPr>
          <a:xfrm>
            <a:off x="952500" y="2603499"/>
            <a:ext cx="11814200" cy="1320801"/>
          </a:xfrm>
          <a:prstGeom prst="rect">
            <a:avLst/>
          </a:prstGeom>
        </p:spPr>
        <p:txBody>
          <a:bodyPr>
            <a:noAutofit/>
          </a:bodyPr>
          <a:lstStyle/>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lang="en-US" altLang="ja-JP" sz="2800" dirty="0" smtClean="0">
              <a:uFill>
                <a:solidFill/>
              </a:uFill>
              <a:latin typeface="Osaka"/>
              <a:ea typeface="Osaka"/>
              <a:cs typeface="Osaka"/>
              <a:sym typeface="Osaka"/>
            </a:endParaRPr>
          </a:p>
          <a:p>
            <a:pPr marL="0" marR="0" lvl="0" indent="0" algn="just" defTabSz="609600" eaLnBrk="1" fontAlgn="auto" latinLnBrk="0" hangingPunct="1">
              <a:lnSpc>
                <a:spcPct val="100000"/>
              </a:lnSpc>
              <a:spcBef>
                <a:spcPts val="0"/>
              </a:spcBef>
              <a:spcAft>
                <a:spcPts val="0"/>
              </a:spcAft>
              <a:buClrTx/>
              <a:buSzTx/>
              <a:buFontTx/>
              <a:buNone/>
              <a:tabLst/>
              <a:defRPr sz="1800"/>
            </a:pPr>
            <a:r>
              <a:rPr lang="en-US" altLang="ja-JP" sz="2800" dirty="0">
                <a:uFill>
                  <a:solidFill/>
                </a:uFill>
                <a:latin typeface="Osaka"/>
                <a:ea typeface="Osaka"/>
                <a:cs typeface="Osaka"/>
                <a:sym typeface="Osaka"/>
              </a:rPr>
              <a:t>Please note that this page has been deleted for </a:t>
            </a:r>
            <a:r>
              <a:rPr lang="en-US" altLang="ja-JP" sz="2800" dirty="0" smtClean="0">
                <a:uFill>
                  <a:solidFill/>
                </a:uFill>
                <a:latin typeface="Osaka"/>
                <a:ea typeface="Osaka"/>
                <a:cs typeface="Osaka"/>
                <a:sym typeface="Osaka"/>
              </a:rPr>
              <a:t>not related with </a:t>
            </a:r>
            <a:r>
              <a:rPr lang="en-US" altLang="ja-JP" sz="2800" dirty="0">
                <a:uFill>
                  <a:solidFill/>
                </a:uFill>
                <a:latin typeface="Osaka"/>
                <a:ea typeface="Osaka"/>
                <a:cs typeface="Osaka"/>
                <a:sym typeface="Osaka"/>
              </a:rPr>
              <a:t>citrus-peel extract study.</a:t>
            </a:r>
          </a:p>
          <a:p>
            <a:pPr marL="0" lvl="0" indent="0" defTabSz="609600">
              <a:spcBef>
                <a:spcPts val="1000"/>
              </a:spcBef>
              <a:buSzTx/>
              <a:buNone/>
              <a:tabLst>
                <a:tab pos="457200" algn="l"/>
                <a:tab pos="914400" algn="l"/>
                <a:tab pos="1371600" algn="l"/>
                <a:tab pos="1828800" algn="l"/>
                <a:tab pos="2286000" algn="l"/>
                <a:tab pos="2743200" algn="l"/>
                <a:tab pos="3200400" algn="l"/>
                <a:tab pos="3657600" algn="l"/>
                <a:tab pos="4114800" algn="l"/>
                <a:tab pos="4572000" algn="l"/>
                <a:tab pos="5029200" algn="l"/>
              </a:tabLst>
              <a:defRPr sz="1800"/>
            </a:pPr>
            <a:endParaRPr lang="en-US" altLang="ja-JP" sz="2800" dirty="0">
              <a:uFill>
                <a:solidFill/>
              </a:uFill>
              <a:latin typeface="Osaka"/>
              <a:ea typeface="Osaka"/>
              <a:cs typeface="Osaka"/>
              <a:sym typeface="Osak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lvl1pPr>
              <a:defRPr sz="6000"/>
            </a:lvl1pPr>
          </a:lstStyle>
          <a:p>
            <a:pPr lvl="0">
              <a:defRPr sz="1800"/>
            </a:pPr>
            <a:r>
              <a:rPr lang="en-US" sz="3200" dirty="0" err="1" smtClean="0">
                <a:latin typeface="Osaka−等幅"/>
                <a:ea typeface="Osaka−等幅"/>
                <a:cs typeface="Osaka−等幅"/>
              </a:rPr>
              <a:t>Lycopin</a:t>
            </a:r>
            <a:r>
              <a:rPr sz="6000" dirty="0" smtClean="0">
                <a:latin typeface="Osaka−等幅"/>
                <a:ea typeface="Osaka−等幅"/>
                <a:cs typeface="Osaka−等幅"/>
              </a:rPr>
              <a:t> </a:t>
            </a:r>
            <a:endParaRPr sz="6000" dirty="0">
              <a:latin typeface="Osaka−等幅"/>
              <a:ea typeface="Osaka−等幅"/>
              <a:cs typeface="Osaka−等幅"/>
            </a:endParaRPr>
          </a:p>
        </p:txBody>
      </p:sp>
      <p:sp>
        <p:nvSpPr>
          <p:cNvPr id="71" name="Shape 71"/>
          <p:cNvSpPr>
            <a:spLocks noGrp="1"/>
          </p:cNvSpPr>
          <p:nvPr>
            <p:ph type="body" idx="1"/>
          </p:nvPr>
        </p:nvSpPr>
        <p:spPr>
          <a:xfrm>
            <a:off x="952500" y="2564808"/>
            <a:ext cx="11099800" cy="1454742"/>
          </a:xfrm>
          <a:prstGeom prst="rect">
            <a:avLst/>
          </a:prstGeom>
        </p:spPr>
        <p:txBody>
          <a:bodyPr>
            <a:normAutofit/>
          </a:bodyPr>
          <a:lstStyle/>
          <a:p>
            <a:pPr marL="0" marR="0" lvl="0" indent="0" algn="just" defTabSz="609600" eaLnBrk="1" fontAlgn="auto" latinLnBrk="0" hangingPunct="1">
              <a:lnSpc>
                <a:spcPct val="100000"/>
              </a:lnSpc>
              <a:spcBef>
                <a:spcPts val="0"/>
              </a:spcBef>
              <a:spcAft>
                <a:spcPts val="0"/>
              </a:spcAft>
              <a:buClrTx/>
              <a:buSzTx/>
              <a:buFontTx/>
              <a:buNone/>
              <a:tabLst/>
              <a:defRPr sz="1800"/>
            </a:pPr>
            <a:r>
              <a:rPr lang="en-US" altLang="ja-JP" sz="2800" dirty="0">
                <a:uFill>
                  <a:solidFill/>
                </a:uFill>
                <a:latin typeface="Osaka"/>
                <a:ea typeface="Osaka"/>
                <a:cs typeface="Osaka"/>
                <a:sym typeface="Osaka"/>
              </a:rPr>
              <a:t>Please note that this page has been deleted for no relationship with citrus-peel extract study.</a:t>
            </a:r>
          </a:p>
          <a:p>
            <a:pPr marL="0" lvl="0" indent="0" defTabSz="443991">
              <a:spcBef>
                <a:spcPts val="3100"/>
              </a:spcBef>
              <a:buSzTx/>
              <a:buNone/>
              <a:defRPr sz="1800"/>
            </a:pPr>
            <a:endParaRPr sz="2800" dirty="0">
              <a:latin typeface="Osaka−等幅"/>
              <a:ea typeface="Osaka−等幅"/>
              <a:cs typeface="Osaka−等幅"/>
              <a:sym typeface="Osak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a:defRPr sz="6000">
                <a:latin typeface="Osaka"/>
                <a:ea typeface="Osaka"/>
                <a:cs typeface="Osaka"/>
                <a:sym typeface="Osaka"/>
              </a:defRPr>
            </a:lvl1pPr>
          </a:lstStyle>
          <a:p>
            <a:pPr lvl="0">
              <a:defRPr sz="1800"/>
            </a:pPr>
            <a:r>
              <a:rPr lang="en-US" sz="3200" dirty="0" smtClean="0"/>
              <a:t>Citrus </a:t>
            </a:r>
            <a:r>
              <a:rPr lang="en-US" sz="3200" dirty="0" smtClean="0"/>
              <a:t>Flavonoids</a:t>
            </a:r>
            <a:endParaRPr sz="3200" dirty="0"/>
          </a:p>
        </p:txBody>
      </p:sp>
      <p:sp>
        <p:nvSpPr>
          <p:cNvPr id="68" name="Shape 68"/>
          <p:cNvSpPr>
            <a:spLocks noGrp="1"/>
          </p:cNvSpPr>
          <p:nvPr>
            <p:ph type="body" idx="1"/>
          </p:nvPr>
        </p:nvSpPr>
        <p:spPr>
          <a:prstGeom prst="rect">
            <a:avLst/>
          </a:prstGeom>
        </p:spPr>
        <p:txBody>
          <a:bodyPr/>
          <a:lstStyle/>
          <a:p>
            <a:pPr marL="0" lvl="0" indent="0" defTabSz="443991">
              <a:spcBef>
                <a:spcPts val="3100"/>
              </a:spcBef>
              <a:buSzTx/>
              <a:buNone/>
              <a:defRPr sz="1800"/>
            </a:pPr>
            <a:r>
              <a:rPr lang="en-US" sz="1800" dirty="0" smtClean="0">
                <a:latin typeface="Osaka"/>
                <a:ea typeface="Osaka"/>
                <a:cs typeface="Osaka"/>
                <a:sym typeface="Osaka"/>
              </a:rPr>
              <a:t>1</a:t>
            </a:r>
            <a:r>
              <a:rPr lang="en-US" sz="1800" dirty="0" smtClean="0">
                <a:latin typeface="Osaka"/>
                <a:ea typeface="Osaka"/>
                <a:cs typeface="Osaka"/>
                <a:sym typeface="Osaka"/>
              </a:rPr>
              <a:t>)  Citrus Flavonoids have been of particular interest of study in recent years for functional food (product name:  Gold Lotion, GL)..  </a:t>
            </a:r>
            <a:r>
              <a:rPr lang="en-US" sz="1800" dirty="0" err="1" smtClean="0">
                <a:latin typeface="Osaka"/>
                <a:ea typeface="Osaka"/>
                <a:cs typeface="Osaka"/>
                <a:sym typeface="Osaka"/>
              </a:rPr>
              <a:t>Methoxylated</a:t>
            </a:r>
            <a:r>
              <a:rPr lang="en-US" sz="1800" dirty="0" smtClean="0">
                <a:latin typeface="Osaka"/>
                <a:ea typeface="Osaka"/>
                <a:cs typeface="Osaka"/>
                <a:sym typeface="Osaka"/>
              </a:rPr>
              <a:t> flavonoids are major compositions and known to have a broad spectrum of biological properties of </a:t>
            </a:r>
            <a:r>
              <a:rPr lang="en-US" sz="1800" dirty="0" smtClean="0">
                <a:latin typeface="ＭＳ 明朝"/>
                <a:ea typeface="ＭＳ 明朝"/>
                <a:cs typeface="Osaka"/>
                <a:sym typeface="Osaka"/>
              </a:rPr>
              <a:t>① </a:t>
            </a:r>
            <a:r>
              <a:rPr lang="en-US" sz="1800" dirty="0" smtClean="0">
                <a:latin typeface="Osaka"/>
                <a:ea typeface="Osaka"/>
                <a:cs typeface="Osaka"/>
                <a:sym typeface="Osaka"/>
              </a:rPr>
              <a:t>anti-inflammation, </a:t>
            </a:r>
            <a:r>
              <a:rPr lang="en-US" sz="1800" dirty="0" smtClean="0">
                <a:latin typeface="ＭＳ 明朝"/>
                <a:ea typeface="ＭＳ 明朝"/>
                <a:cs typeface="Osaka"/>
                <a:sym typeface="Osaka"/>
              </a:rPr>
              <a:t>② anti-carcinogenesis, ③ anti-</a:t>
            </a:r>
            <a:r>
              <a:rPr lang="en-US" sz="1800" dirty="0" err="1" smtClean="0">
                <a:latin typeface="ＭＳ 明朝"/>
                <a:ea typeface="ＭＳ 明朝"/>
                <a:cs typeface="Osaka"/>
                <a:sym typeface="Osaka"/>
              </a:rPr>
              <a:t>oxydant</a:t>
            </a:r>
            <a:r>
              <a:rPr lang="en-US" sz="1800" dirty="0" smtClean="0">
                <a:latin typeface="ＭＳ 明朝"/>
                <a:ea typeface="ＭＳ 明朝"/>
                <a:cs typeface="Osaka"/>
                <a:sym typeface="Osaka"/>
              </a:rPr>
              <a:t>, ④ anti-</a:t>
            </a:r>
            <a:r>
              <a:rPr lang="en-US" sz="1800" dirty="0" err="1" smtClean="0">
                <a:latin typeface="ＭＳ 明朝"/>
                <a:ea typeface="ＭＳ 明朝"/>
                <a:cs typeface="Osaka"/>
                <a:sym typeface="Osaka"/>
              </a:rPr>
              <a:t>thrombogenic</a:t>
            </a:r>
            <a:r>
              <a:rPr lang="en-US" sz="1800" dirty="0" smtClean="0">
                <a:latin typeface="ＭＳ 明朝"/>
                <a:ea typeface="ＭＳ 明朝"/>
                <a:cs typeface="Osaka"/>
                <a:sym typeface="Osaka"/>
              </a:rPr>
              <a:t>, ⑤ anti-</a:t>
            </a:r>
            <a:r>
              <a:rPr lang="en-US" sz="1800" dirty="0" err="1" smtClean="0">
                <a:latin typeface="ＭＳ 明朝"/>
                <a:ea typeface="ＭＳ 明朝"/>
                <a:cs typeface="Osaka"/>
                <a:sym typeface="Osaka"/>
              </a:rPr>
              <a:t>atherogenic</a:t>
            </a:r>
            <a:r>
              <a:rPr lang="en-US" sz="1800" dirty="0" smtClean="0">
                <a:latin typeface="ＭＳ 明朝"/>
                <a:ea typeface="ＭＳ 明朝"/>
                <a:cs typeface="Osaka"/>
                <a:sym typeface="Osaka"/>
              </a:rPr>
              <a:t>.</a:t>
            </a:r>
            <a:endParaRPr sz="1800" dirty="0" smtClean="0">
              <a:latin typeface="Osaka"/>
              <a:ea typeface="Osaka"/>
              <a:cs typeface="Osaka"/>
              <a:sym typeface="Osaka"/>
            </a:endParaRPr>
          </a:p>
          <a:p>
            <a:pPr marL="0" lvl="0" indent="0" defTabSz="443991">
              <a:spcBef>
                <a:spcPts val="3100"/>
              </a:spcBef>
              <a:buSzTx/>
              <a:buNone/>
              <a:defRPr sz="1800"/>
            </a:pPr>
            <a:r>
              <a:rPr lang="en-US" sz="1800" dirty="0" smtClean="0">
                <a:latin typeface="Osaka"/>
                <a:ea typeface="Osaka"/>
                <a:cs typeface="Osaka"/>
                <a:sym typeface="Osaka"/>
              </a:rPr>
              <a:t>2</a:t>
            </a:r>
            <a:r>
              <a:rPr lang="en-US" sz="1800" dirty="0" smtClean="0">
                <a:latin typeface="Osaka"/>
                <a:ea typeface="Osaka"/>
                <a:cs typeface="Osaka"/>
                <a:sym typeface="Osaka"/>
              </a:rPr>
              <a:t>)  It has been reported that both injection and oral applications of GL decreased the size of tumors clearly by mouse in vivo test using Prostate cancer cells (PC3 ). </a:t>
            </a:r>
            <a:endParaRPr sz="1800" dirty="0">
              <a:latin typeface="Osaka"/>
              <a:ea typeface="Osaka"/>
              <a:cs typeface="Osaka"/>
              <a:sym typeface="Osaka"/>
            </a:endParaRPr>
          </a:p>
          <a:p>
            <a:pPr marL="0" lvl="0" indent="0" defTabSz="443991">
              <a:spcBef>
                <a:spcPts val="3100"/>
              </a:spcBef>
              <a:buSzTx/>
              <a:buNone/>
              <a:defRPr sz="1800"/>
            </a:pPr>
            <a:r>
              <a:rPr lang="en-US" sz="1800" dirty="0" smtClean="0">
                <a:latin typeface="Osaka"/>
                <a:ea typeface="Osaka"/>
                <a:cs typeface="Osaka"/>
                <a:sym typeface="Osaka"/>
              </a:rPr>
              <a:t>3</a:t>
            </a:r>
            <a:r>
              <a:rPr lang="en-US" sz="1800" dirty="0" smtClean="0">
                <a:latin typeface="Osaka"/>
                <a:ea typeface="Osaka"/>
                <a:cs typeface="Osaka"/>
                <a:sym typeface="Osaka"/>
              </a:rPr>
              <a:t>)  At this conference </a:t>
            </a:r>
            <a:r>
              <a:rPr lang="en-US" sz="1800" dirty="0" err="1" smtClean="0">
                <a:latin typeface="Osaka"/>
                <a:ea typeface="Osaka"/>
                <a:cs typeface="Osaka"/>
                <a:sym typeface="Osaka"/>
              </a:rPr>
              <a:t>Kageyama</a:t>
            </a:r>
            <a:r>
              <a:rPr lang="en-US" sz="1800" dirty="0" smtClean="0">
                <a:latin typeface="Osaka"/>
                <a:ea typeface="Osaka"/>
                <a:cs typeface="Osaka"/>
                <a:sym typeface="Osaka"/>
              </a:rPr>
              <a:t> et al reported the case study resulted in decreased PSA after oral application of GL and therefore the further verification of efficacies is expected by clinical trials.</a:t>
            </a:r>
            <a:endParaRPr sz="1800" dirty="0">
              <a:latin typeface="Osaka"/>
              <a:ea typeface="Osaka"/>
              <a:cs typeface="Osaka"/>
              <a:sym typeface="Osaka"/>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8848</TotalTime>
  <Words>1149</Words>
  <Application>Microsoft Office PowerPoint</Application>
  <PresentationFormat>ユーザー設定</PresentationFormat>
  <Paragraphs>156</Paragraphs>
  <Slides>19</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2" baseType="lpstr">
      <vt:lpstr>White</vt:lpstr>
      <vt:lpstr>SPW 10.0 Graph</vt:lpstr>
      <vt:lpstr>ワークシート</vt:lpstr>
      <vt:lpstr> Functional Food for prostate cancer </vt:lpstr>
      <vt:lpstr>Introduction</vt:lpstr>
      <vt:lpstr>Prostate Cancer; Categorized Functional Foods</vt:lpstr>
      <vt:lpstr>Soybean Isoflavone</vt:lpstr>
      <vt:lpstr> Effect of Soy Protein solate Supplementation on Biochemical Recurrence of Prostate Cancer After Radical Prostatectomy; A Randomaized Trial   (JAMA 2013) </vt:lpstr>
      <vt:lpstr>EPA Agent</vt:lpstr>
      <vt:lpstr>Green tea’s catechin</vt:lpstr>
      <vt:lpstr>Lycopin </vt:lpstr>
      <vt:lpstr>Citrus Flavonoids</vt:lpstr>
      <vt:lpstr>Bioactivity of citrus flavonoids</vt:lpstr>
      <vt:lpstr>PowerPoint プレゼンテーション</vt:lpstr>
      <vt:lpstr>PowerPoint プレゼンテーション</vt:lpstr>
      <vt:lpstr>PC-3 derived xenograft model</vt:lpstr>
      <vt:lpstr>Inhibition of prostate tumor growth in vivo</vt:lpstr>
      <vt:lpstr>Inhibition of prostate tumor growth</vt:lpstr>
      <vt:lpstr>GL Oral Efficacy</vt:lpstr>
      <vt:lpstr>Gold LotionTM</vt:lpstr>
      <vt:lpstr>Prostate Cancer:  supported case study of functional food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機能性食品とは</dc:title>
  <dc:creator>michiko</dc:creator>
  <cp:lastModifiedBy>FJ-USER</cp:lastModifiedBy>
  <cp:revision>109</cp:revision>
  <cp:lastPrinted>2014-12-08T05:42:33Z</cp:lastPrinted>
  <dcterms:modified xsi:type="dcterms:W3CDTF">2014-12-08T05:42:43Z</dcterms:modified>
</cp:coreProperties>
</file>