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0" r:id="rId2"/>
    <p:sldId id="261" r:id="rId3"/>
    <p:sldId id="274" r:id="rId4"/>
    <p:sldId id="262" r:id="rId5"/>
    <p:sldId id="279" r:id="rId6"/>
    <p:sldId id="263" r:id="rId7"/>
    <p:sldId id="264" r:id="rId8"/>
    <p:sldId id="266" r:id="rId9"/>
    <p:sldId id="265" r:id="rId10"/>
    <p:sldId id="282" r:id="rId11"/>
    <p:sldId id="281" r:id="rId12"/>
    <p:sldId id="290" r:id="rId13"/>
    <p:sldId id="301" r:id="rId14"/>
    <p:sldId id="302" r:id="rId15"/>
    <p:sldId id="303" r:id="rId16"/>
    <p:sldId id="304" r:id="rId17"/>
    <p:sldId id="312" r:id="rId18"/>
    <p:sldId id="277" r:id="rId19"/>
    <p:sldId id="268" r:id="rId20"/>
  </p:sldIdLst>
  <p:sldSz cx="13004800" cy="9753600"/>
  <p:notesSz cx="6858000" cy="9144000"/>
  <p:defaultTextStyle>
    <a:lvl1pPr algn="ctr" defTabSz="584200">
      <a:defRPr sz="3600">
        <a:latin typeface="+mn-lt"/>
        <a:ea typeface="+mn-ea"/>
        <a:cs typeface="+mn-cs"/>
        <a:sym typeface="ヒラギノ角ゴ ProN W3"/>
      </a:defRPr>
    </a:lvl1pPr>
    <a:lvl2pPr indent="228600" algn="ctr" defTabSz="584200">
      <a:defRPr sz="3600">
        <a:latin typeface="+mn-lt"/>
        <a:ea typeface="+mn-ea"/>
        <a:cs typeface="+mn-cs"/>
        <a:sym typeface="ヒラギノ角ゴ ProN W3"/>
      </a:defRPr>
    </a:lvl2pPr>
    <a:lvl3pPr indent="457200" algn="ctr" defTabSz="584200">
      <a:defRPr sz="3600">
        <a:latin typeface="+mn-lt"/>
        <a:ea typeface="+mn-ea"/>
        <a:cs typeface="+mn-cs"/>
        <a:sym typeface="ヒラギノ角ゴ ProN W3"/>
      </a:defRPr>
    </a:lvl3pPr>
    <a:lvl4pPr indent="685800" algn="ctr" defTabSz="584200">
      <a:defRPr sz="3600">
        <a:latin typeface="+mn-lt"/>
        <a:ea typeface="+mn-ea"/>
        <a:cs typeface="+mn-cs"/>
        <a:sym typeface="ヒラギノ角ゴ ProN W3"/>
      </a:defRPr>
    </a:lvl4pPr>
    <a:lvl5pPr indent="914400" algn="ctr" defTabSz="584200">
      <a:defRPr sz="3600">
        <a:latin typeface="+mn-lt"/>
        <a:ea typeface="+mn-ea"/>
        <a:cs typeface="+mn-cs"/>
        <a:sym typeface="ヒラギノ角ゴ ProN W3"/>
      </a:defRPr>
    </a:lvl5pPr>
    <a:lvl6pPr indent="1143000" algn="ctr" defTabSz="584200">
      <a:defRPr sz="3600">
        <a:latin typeface="+mn-lt"/>
        <a:ea typeface="+mn-ea"/>
        <a:cs typeface="+mn-cs"/>
        <a:sym typeface="ヒラギノ角ゴ ProN W3"/>
      </a:defRPr>
    </a:lvl6pPr>
    <a:lvl7pPr indent="1371600" algn="ctr" defTabSz="584200">
      <a:defRPr sz="3600">
        <a:latin typeface="+mn-lt"/>
        <a:ea typeface="+mn-ea"/>
        <a:cs typeface="+mn-cs"/>
        <a:sym typeface="ヒラギノ角ゴ ProN W3"/>
      </a:defRPr>
    </a:lvl7pPr>
    <a:lvl8pPr indent="1600200" algn="ctr" defTabSz="584200">
      <a:defRPr sz="3600">
        <a:latin typeface="+mn-lt"/>
        <a:ea typeface="+mn-ea"/>
        <a:cs typeface="+mn-cs"/>
        <a:sym typeface="ヒラギノ角ゴ ProN W3"/>
      </a:defRPr>
    </a:lvl8pPr>
    <a:lvl9pPr indent="1828800" algn="ctr" defTabSz="584200">
      <a:defRPr sz="3600">
        <a:latin typeface="+mn-lt"/>
        <a:ea typeface="+mn-ea"/>
        <a:cs typeface="+mn-cs"/>
        <a:sym typeface="ヒラギノ角ゴ ProN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22" autoAdjust="0"/>
  </p:normalViewPr>
  <p:slideViewPr>
    <p:cSldViewPr snapToGrid="0" snapToObjects="1">
      <p:cViewPr>
        <p:scale>
          <a:sx n="50" d="100"/>
          <a:sy n="50" d="100"/>
        </p:scale>
        <p:origin x="-1976" y="-80"/>
      </p:cViewPr>
      <p:guideLst>
        <p:guide orient="horz" pos="3072"/>
        <p:guide pos="4096"/>
      </p:guideLst>
    </p:cSldViewPr>
  </p:slideViewPr>
  <p:notesTextViewPr>
    <p:cViewPr>
      <p:scale>
        <a:sx n="100" d="100"/>
        <a:sy n="100" d="100"/>
      </p:scale>
      <p:origin x="0" y="0"/>
    </p:cViewPr>
  </p:notesTextViewPr>
  <p:sorterViewPr>
    <p:cViewPr>
      <p:scale>
        <a:sx n="37" d="100"/>
        <a:sy n="3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43574189"/>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457200" eaLnBrk="1" fontAlgn="auto" latinLnBrk="0" hangingPunct="1">
              <a:lnSpc>
                <a:spcPct val="125000"/>
              </a:lnSpc>
              <a:spcBef>
                <a:spcPts val="0"/>
              </a:spcBef>
              <a:spcAft>
                <a:spcPts val="0"/>
              </a:spcAft>
              <a:buClrTx/>
              <a:buSzTx/>
              <a:buFontTx/>
              <a:buNone/>
              <a:tabLst/>
              <a:defRPr/>
            </a:pPr>
            <a:r>
              <a:rPr lang="ja-JP" altLang="en-US" sz="2400" dirty="0" smtClean="0">
                <a:uFill>
                  <a:solidFill/>
                </a:uFill>
                <a:latin typeface="Osaka"/>
                <a:ea typeface="Osaka"/>
                <a:cs typeface="Osaka"/>
                <a:sym typeface="Osaka"/>
              </a:rPr>
              <a:t>平成２６年６月２６日　医療機関が健康食品を販売することが閣議決定され、厚労省から周知が求められている。</a:t>
            </a:r>
            <a:r>
              <a:rPr lang="en-US" altLang="ja-JP" sz="2400" dirty="0" smtClean="0">
                <a:uFill>
                  <a:solidFill/>
                </a:uFill>
                <a:latin typeface="Osaka"/>
                <a:ea typeface="Osaka"/>
                <a:cs typeface="Osaka"/>
                <a:sym typeface="Osaka"/>
              </a:rPr>
              <a:t> </a:t>
            </a:r>
          </a:p>
          <a:p>
            <a:endParaRPr kumimoji="1" lang="ja-JP" altLang="en-US" dirty="0"/>
          </a:p>
        </p:txBody>
      </p:sp>
    </p:spTree>
    <p:extLst>
      <p:ext uri="{BB962C8B-B14F-4D97-AF65-F5344CB8AC3E}">
        <p14:creationId xmlns:p14="http://schemas.microsoft.com/office/powerpoint/2010/main" val="134839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z="2400" b="1" dirty="0" smtClean="0">
                <a:latin typeface="Avenir Roman"/>
                <a:ea typeface="Avenir Roman"/>
                <a:cs typeface="Avenir Roman"/>
                <a:sym typeface="Avenir Roman"/>
              </a:rPr>
              <a:t>異種移植モデル抗腫瘍活性評価</a:t>
            </a:r>
            <a:endParaRPr lang="en-US" altLang="ja-JP" dirty="0" smtClean="0"/>
          </a:p>
          <a:p>
            <a:r>
              <a:rPr lang="ja-JP" altLang="en-US" dirty="0" smtClean="0"/>
              <a:t>前立腺癌　培養細胞</a:t>
            </a:r>
            <a:r>
              <a:rPr lang="en-US" altLang="ja-JP" dirty="0" smtClean="0"/>
              <a:t>PC−</a:t>
            </a:r>
            <a:r>
              <a:rPr lang="ja-JP" altLang="en-US" dirty="0" smtClean="0"/>
              <a:t>３を用いて、４週令のオスのマウスに皮下投与します。その後腫瘍サイズが５０</a:t>
            </a:r>
            <a:r>
              <a:rPr lang="en-US" altLang="ja-JP" dirty="0" smtClean="0"/>
              <a:t>−</a:t>
            </a:r>
            <a:r>
              <a:rPr lang="ja-JP" altLang="en-US" dirty="0" smtClean="0"/>
              <a:t>１００</a:t>
            </a:r>
            <a:r>
              <a:rPr lang="en-US" altLang="ja-JP" dirty="0" smtClean="0"/>
              <a:t>mm3</a:t>
            </a:r>
            <a:r>
              <a:rPr lang="ja-JP" altLang="en-US" dirty="0" smtClean="0"/>
              <a:t>に増大</a:t>
            </a:r>
            <a:endParaRPr lang="en-US" altLang="ja-JP" dirty="0" smtClean="0"/>
          </a:p>
          <a:p>
            <a:r>
              <a:rPr lang="ja-JP" altLang="en-US" dirty="0" smtClean="0"/>
              <a:t>その後、柑橘果皮のエキス（以下　</a:t>
            </a:r>
            <a:r>
              <a:rPr lang="en-US" altLang="ja-JP" dirty="0" smtClean="0"/>
              <a:t>GL</a:t>
            </a:r>
            <a:r>
              <a:rPr lang="ja-JP" altLang="en-US" dirty="0" smtClean="0"/>
              <a:t>）を　週５日間　皮下投与した。</a:t>
            </a:r>
            <a:endParaRPr lang="en-US" dirty="0"/>
          </a:p>
        </p:txBody>
      </p:sp>
      <p:sp>
        <p:nvSpPr>
          <p:cNvPr id="4" name="Slide Number Placeholder 3"/>
          <p:cNvSpPr>
            <a:spLocks noGrp="1"/>
          </p:cNvSpPr>
          <p:nvPr>
            <p:ph type="sldNum" sz="quarter" idx="10"/>
          </p:nvPr>
        </p:nvSpPr>
        <p:spPr>
          <a:xfrm>
            <a:off x="3885904" y="8688918"/>
            <a:ext cx="2972097" cy="455083"/>
          </a:xfrm>
          <a:prstGeom prst="rect">
            <a:avLst/>
          </a:prstGeom>
        </p:spPr>
        <p:txBody>
          <a:bodyPr/>
          <a:lstStyle/>
          <a:p>
            <a:pPr>
              <a:defRPr/>
            </a:pPr>
            <a:fld id="{8F633C1A-8AA0-4A9C-9445-B5E8F7AA72CB}" type="slidenum">
              <a:rPr lang="en-US" altLang="ja-JP" smtClean="0"/>
              <a:pPr>
                <a:defRPr/>
              </a:pPr>
              <a:t>13</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dirty="0" smtClean="0"/>
              <a:t>結果ですが、マウスの</a:t>
            </a:r>
            <a:r>
              <a:rPr lang="en-US" altLang="ja-JP" dirty="0" smtClean="0"/>
              <a:t>GL</a:t>
            </a:r>
            <a:r>
              <a:rPr lang="ja-JP" altLang="en-US" dirty="0" smtClean="0"/>
              <a:t>の皮下で　移植した前立腺腫瘍サイズの著明な縮小</a:t>
            </a:r>
            <a:endParaRPr lang="en-US" dirty="0"/>
          </a:p>
        </p:txBody>
      </p:sp>
      <p:sp>
        <p:nvSpPr>
          <p:cNvPr id="4" name="Slide Number Placeholder 3"/>
          <p:cNvSpPr>
            <a:spLocks noGrp="1"/>
          </p:cNvSpPr>
          <p:nvPr>
            <p:ph type="sldNum" sz="quarter" idx="10"/>
          </p:nvPr>
        </p:nvSpPr>
        <p:spPr>
          <a:xfrm>
            <a:off x="3885904" y="8688918"/>
            <a:ext cx="2972097" cy="455083"/>
          </a:xfrm>
          <a:prstGeom prst="rect">
            <a:avLst/>
          </a:prstGeom>
        </p:spPr>
        <p:txBody>
          <a:bodyPr/>
          <a:lstStyle/>
          <a:p>
            <a:pPr>
              <a:defRPr/>
            </a:pPr>
            <a:fld id="{8F633C1A-8AA0-4A9C-9445-B5E8F7AA72CB}" type="slidenum">
              <a:rPr lang="en-US" altLang="ja-JP" smtClean="0">
                <a:solidFill>
                  <a:prstClr val="black"/>
                </a:solidFill>
              </a:rPr>
              <a:pPr>
                <a:defRPr/>
              </a:pPr>
              <a:t>14</a:t>
            </a:fld>
            <a:endParaRPr lang="en-US" altLang="ja-JP">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dirty="0" smtClean="0"/>
              <a:t>続いて、経口投与の実験モデルで行っています。で</a:t>
            </a:r>
            <a:r>
              <a:rPr lang="en-US" altLang="ja-JP" dirty="0" smtClean="0"/>
              <a:t>CP−</a:t>
            </a:r>
            <a:r>
              <a:rPr lang="ja-JP" altLang="en-US" dirty="0" smtClean="0"/>
              <a:t>３　前立腺がん細胞移植後、マウスに</a:t>
            </a:r>
            <a:r>
              <a:rPr lang="en-US" altLang="ja-JP" dirty="0" smtClean="0"/>
              <a:t>GL</a:t>
            </a:r>
            <a:r>
              <a:rPr lang="ja-JP" altLang="en-US" dirty="0" smtClean="0"/>
              <a:t>を週５日　３週間　経口投与、</a:t>
            </a:r>
            <a:endParaRPr lang="en-US" dirty="0"/>
          </a:p>
        </p:txBody>
      </p:sp>
      <p:sp>
        <p:nvSpPr>
          <p:cNvPr id="4" name="Slide Number Placeholder 3"/>
          <p:cNvSpPr>
            <a:spLocks noGrp="1"/>
          </p:cNvSpPr>
          <p:nvPr>
            <p:ph type="sldNum" sz="quarter" idx="10"/>
          </p:nvPr>
        </p:nvSpPr>
        <p:spPr>
          <a:xfrm>
            <a:off x="3885904" y="8688918"/>
            <a:ext cx="2972097" cy="455083"/>
          </a:xfrm>
          <a:prstGeom prst="rect">
            <a:avLst/>
          </a:prstGeom>
        </p:spPr>
        <p:txBody>
          <a:bodyPr/>
          <a:lstStyle/>
          <a:p>
            <a:pPr>
              <a:defRPr/>
            </a:pPr>
            <a:fld id="{8F633C1A-8AA0-4A9C-9445-B5E8F7AA72CB}" type="slidenum">
              <a:rPr lang="en-US" altLang="ja-JP" smtClean="0"/>
              <a:pPr>
                <a:defRPr/>
              </a:pPr>
              <a:t>15</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a:xfrm>
            <a:off x="3885904" y="8688918"/>
            <a:ext cx="2972097" cy="455083"/>
          </a:xfrm>
          <a:prstGeom prst="rect">
            <a:avLst/>
          </a:prstGeom>
        </p:spPr>
        <p:txBody>
          <a:bodyPr/>
          <a:lstStyle/>
          <a:p>
            <a:pPr>
              <a:defRPr/>
            </a:pPr>
            <a:fld id="{8F633C1A-8AA0-4A9C-9445-B5E8F7AA72CB}" type="slidenum">
              <a:rPr lang="en-US" altLang="ja-JP" smtClean="0"/>
              <a:pPr>
                <a:defRPr/>
              </a:pPr>
              <a:t>16</a:t>
            </a:fld>
            <a:endParaRPr lang="en-US" altLang="ja-JP"/>
          </a:p>
        </p:txBody>
      </p:sp>
    </p:spTree>
    <p:extLst>
      <p:ext uri="{BB962C8B-B14F-4D97-AF65-F5344CB8AC3E}">
        <p14:creationId xmlns:p14="http://schemas.microsoft.com/office/powerpoint/2010/main" val="345349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スライド イメージ プレースホルダー 1"/>
          <p:cNvSpPr>
            <a:spLocks noGrp="1" noRot="1" noChangeAspect="1"/>
          </p:cNvSpPr>
          <p:nvPr>
            <p:ph type="sldImg"/>
          </p:nvPr>
        </p:nvSpPr>
        <p:spPr>
          <a:ln/>
        </p:spPr>
      </p:sp>
      <p:sp>
        <p:nvSpPr>
          <p:cNvPr id="139266" name="ノート プレースホルダー 2"/>
          <p:cNvSpPr>
            <a:spLocks noGrp="1"/>
          </p:cNvSpPr>
          <p:nvPr>
            <p:ph type="body" idx="1"/>
          </p:nvPr>
        </p:nvSpPr>
        <p:spPr>
          <a:noFill/>
          <a:ln/>
        </p:spPr>
        <p:txBody>
          <a:bodyPr/>
          <a:lstStyle/>
          <a:p>
            <a:endParaRPr kumimoji="1" lang="ja-JP" altLang="en-US" smtClean="0"/>
          </a:p>
        </p:txBody>
      </p:sp>
      <p:sp>
        <p:nvSpPr>
          <p:cNvPr id="207875" name="スライド番号プレースホルダー 3"/>
          <p:cNvSpPr>
            <a:spLocks noGrp="1"/>
          </p:cNvSpPr>
          <p:nvPr>
            <p:ph type="sldNum" sz="quarter" idx="5"/>
          </p:nvPr>
        </p:nvSpPr>
        <p:spPr>
          <a:xfrm>
            <a:off x="3884354" y="8685357"/>
            <a:ext cx="2972108" cy="457040"/>
          </a:xfrm>
          <a:prstGeom prst="rect">
            <a:avLst/>
          </a:prstGeom>
        </p:spPr>
        <p:txBody>
          <a:bodyPr/>
          <a:lstStyle/>
          <a:p>
            <a:pPr>
              <a:defRPr/>
            </a:pPr>
            <a:fld id="{142D4879-E886-4C14-BC17-D2CFE06ED7C7}" type="slidenum">
              <a:rPr lang="en-US" altLang="ja-JP" smtClean="0">
                <a:latin typeface="Times New Roman" pitchFamily="18" charset="0"/>
              </a:rPr>
              <a:pPr>
                <a:defRPr/>
              </a:pPr>
              <a:t>17</a:t>
            </a:fld>
            <a:endParaRPr lang="en-US" altLang="ja-JP"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2400" dirty="0" smtClean="0"/>
              <a:t>一次予防；大豆イソフラボン　リコピン</a:t>
            </a:r>
            <a:endParaRPr kumimoji="1" lang="en-US" altLang="ja-JP" sz="2400" dirty="0" smtClean="0"/>
          </a:p>
          <a:p>
            <a:pPr marL="0" indent="0">
              <a:buNone/>
            </a:pPr>
            <a:r>
              <a:rPr kumimoji="1" lang="ja-JP" altLang="en-US" sz="2400" dirty="0" smtClean="0"/>
              <a:t>二次予防；柑橘果皮エキス</a:t>
            </a:r>
            <a:endParaRPr kumimoji="1" lang="en-US" altLang="ja-JP" sz="2400" dirty="0" smtClean="0"/>
          </a:p>
          <a:p>
            <a:endParaRPr kumimoji="1" lang="ja-JP" altLang="en-US" dirty="0"/>
          </a:p>
        </p:txBody>
      </p:sp>
    </p:spTree>
    <p:extLst>
      <p:ext uri="{BB962C8B-B14F-4D97-AF65-F5344CB8AC3E}">
        <p14:creationId xmlns:p14="http://schemas.microsoft.com/office/powerpoint/2010/main" val="244521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魚</a:t>
            </a:r>
            <a:r>
              <a:rPr kumimoji="1" lang="en-US" altLang="ja-JP" dirty="0" smtClean="0"/>
              <a:t>EPA  </a:t>
            </a:r>
            <a:r>
              <a:rPr kumimoji="1" lang="ja-JP" altLang="en-US" dirty="0" smtClean="0"/>
              <a:t>　緑茶カテキン　</a:t>
            </a:r>
            <a:endParaRPr kumimoji="1" lang="ja-JP" altLang="en-US" dirty="0"/>
          </a:p>
        </p:txBody>
      </p:sp>
    </p:spTree>
    <p:extLst>
      <p:ext uri="{BB962C8B-B14F-4D97-AF65-F5344CB8AC3E}">
        <p14:creationId xmlns:p14="http://schemas.microsoft.com/office/powerpoint/2010/main" val="421228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現在までに　エビデンスの明らかな機能性食品を取り上げた。</a:t>
            </a:r>
            <a:endParaRPr kumimoji="1" lang="en-US" altLang="ja-JP" dirty="0" smtClean="0"/>
          </a:p>
          <a:p>
            <a:r>
              <a:rPr kumimoji="1" lang="ja-JP" altLang="en-US" dirty="0" smtClean="0"/>
              <a:t>いまだ多くの研究報告があるにも関わらず、相反する結果もあり、臨床的に明確な結論が得られていないので、現状である。</a:t>
            </a:r>
            <a:endParaRPr kumimoji="1" lang="en-US" altLang="ja-JP" dirty="0" smtClean="0"/>
          </a:p>
          <a:p>
            <a:r>
              <a:rPr kumimoji="1" lang="ja-JP" altLang="en-US" dirty="0" smtClean="0"/>
              <a:t>基礎研究では、成分量により、結果が異なることが問題点である。また、臨床で結論を得るためには、単剤のみの評価には限界があると考えられる。従って、中・長期にわたる縦断研究と、脂質・動物性、植物性タンパク質の総摂取量や運動習慣を含めたライフスタイルの把握が必須と考えられる。今後の研究結果に期待したい。</a:t>
            </a:r>
          </a:p>
          <a:p>
            <a:endParaRPr kumimoji="1" lang="ja-JP" altLang="en-US" dirty="0"/>
          </a:p>
        </p:txBody>
      </p:sp>
    </p:spTree>
    <p:extLst>
      <p:ext uri="{BB962C8B-B14F-4D97-AF65-F5344CB8AC3E}">
        <p14:creationId xmlns:p14="http://schemas.microsoft.com/office/powerpoint/2010/main" val="29991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大豆磯フラボンの主要成分；ゲニスタイン</a:t>
            </a:r>
            <a:endParaRPr kumimoji="1" lang="ja-JP" altLang="en-US" dirty="0"/>
          </a:p>
        </p:txBody>
      </p:sp>
    </p:spTree>
    <p:extLst>
      <p:ext uri="{BB962C8B-B14F-4D97-AF65-F5344CB8AC3E}">
        <p14:creationId xmlns:p14="http://schemas.microsoft.com/office/powerpoint/2010/main" val="214913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indent="-457200">
              <a:buAutoNum type="arabicPlain" startAt="2013"/>
            </a:pPr>
            <a:r>
              <a:rPr kumimoji="1" lang="en-US" altLang="ja-JP" dirty="0" smtClean="0"/>
              <a:t>JAMA</a:t>
            </a:r>
            <a:r>
              <a:rPr kumimoji="1" lang="ja-JP" altLang="en-US" dirty="0" smtClean="0"/>
              <a:t>からの報告で</a:t>
            </a:r>
            <a:r>
              <a:rPr kumimoji="1" lang="en-US" altLang="ja-JP" dirty="0" err="1" smtClean="0"/>
              <a:t>Randomaized</a:t>
            </a:r>
            <a:r>
              <a:rPr kumimoji="1" lang="en-US" altLang="ja-JP" baseline="0" dirty="0" smtClean="0"/>
              <a:t> Trial</a:t>
            </a:r>
            <a:r>
              <a:rPr kumimoji="1" lang="ja-JP" altLang="en-US" baseline="0" dirty="0" smtClean="0"/>
              <a:t>で</a:t>
            </a:r>
            <a:r>
              <a:rPr kumimoji="1" lang="ja-JP" altLang="en-US" dirty="0" smtClean="0"/>
              <a:t>、</a:t>
            </a:r>
            <a:r>
              <a:rPr kumimoji="1" lang="en-US" altLang="ja-JP" dirty="0" smtClean="0"/>
              <a:t>RP</a:t>
            </a:r>
            <a:r>
              <a:rPr kumimoji="1" lang="ja-JP" altLang="en-US" dirty="0" smtClean="0"/>
              <a:t>後の</a:t>
            </a:r>
            <a:r>
              <a:rPr kumimoji="1" lang="en-US" altLang="ja-JP" dirty="0" smtClean="0"/>
              <a:t>PSA</a:t>
            </a:r>
            <a:r>
              <a:rPr kumimoji="1" lang="ja-JP" altLang="en-US" dirty="0" smtClean="0"/>
              <a:t>再燃について　大豆イソフラボン投与群との</a:t>
            </a:r>
            <a:r>
              <a:rPr kumimoji="1" lang="ja-JP" altLang="en-US" baseline="0" dirty="0" smtClean="0"/>
              <a:t>対象群と優位差はなし</a:t>
            </a:r>
            <a:endParaRPr kumimoji="1" lang="en-US" altLang="ja-JP" dirty="0" smtClean="0"/>
          </a:p>
        </p:txBody>
      </p:sp>
    </p:spTree>
    <p:extLst>
      <p:ext uri="{BB962C8B-B14F-4D97-AF65-F5344CB8AC3E}">
        <p14:creationId xmlns:p14="http://schemas.microsoft.com/office/powerpoint/2010/main" val="222250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リコピン　</a:t>
            </a:r>
            <a:endParaRPr kumimoji="1" lang="en-US" altLang="ja-JP" dirty="0" smtClean="0"/>
          </a:p>
          <a:p>
            <a:r>
              <a:rPr kumimoji="1" lang="ja-JP" altLang="en-US" dirty="0" smtClean="0"/>
              <a:t>カロテノイド　黄　赤　紫の色素の総称</a:t>
            </a:r>
            <a:endParaRPr kumimoji="1" lang="ja-JP" altLang="en-US" dirty="0"/>
          </a:p>
        </p:txBody>
      </p:sp>
    </p:spTree>
    <p:extLst>
      <p:ext uri="{BB962C8B-B14F-4D97-AF65-F5344CB8AC3E}">
        <p14:creationId xmlns:p14="http://schemas.microsoft.com/office/powerpoint/2010/main" val="301991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フラボノイド；　植物ポリフェノールの代表</a:t>
            </a:r>
            <a:endParaRPr kumimoji="1" lang="en-US" altLang="ja-JP" dirty="0" smtClean="0"/>
          </a:p>
          <a:p>
            <a:r>
              <a:rPr kumimoji="1" lang="en-US" altLang="ja-JP" dirty="0" smtClean="0"/>
              <a:t>GL</a:t>
            </a:r>
            <a:r>
              <a:rPr kumimoji="1" lang="ja-JP" altLang="en-US" dirty="0" smtClean="0"/>
              <a:t>の主要成分は、メトキシフラボノイドで、</a:t>
            </a:r>
            <a:endParaRPr kumimoji="1" lang="ja-JP" altLang="en-US" dirty="0"/>
          </a:p>
        </p:txBody>
      </p:sp>
    </p:spTree>
    <p:extLst>
      <p:ext uri="{BB962C8B-B14F-4D97-AF65-F5344CB8AC3E}">
        <p14:creationId xmlns:p14="http://schemas.microsoft.com/office/powerpoint/2010/main" val="246606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zh-TW" dirty="0" err="1" smtClean="0">
                <a:latin typeface="Arial" charset="0"/>
              </a:rPr>
              <a:t>Polymethoxyflavonoids</a:t>
            </a:r>
            <a:r>
              <a:rPr lang="en-US" altLang="zh-TW" dirty="0" smtClean="0">
                <a:latin typeface="Arial" charset="0"/>
              </a:rPr>
              <a:t> posses many anti-inflammatory properties.  They can scavenge free radical spices; inhibit some enzymes like matrix metalloproteinase-1, MMP-3 and MMP-9, </a:t>
            </a:r>
            <a:r>
              <a:rPr lang="en-US" altLang="zh-TW" dirty="0" err="1" smtClean="0">
                <a:latin typeface="Arial" charset="0"/>
              </a:rPr>
              <a:t>prostalgladin</a:t>
            </a:r>
            <a:r>
              <a:rPr lang="en-US" altLang="zh-TW" dirty="0" smtClean="0">
                <a:latin typeface="Arial" charset="0"/>
              </a:rPr>
              <a:t> enzyme-2, COX-2, </a:t>
            </a:r>
            <a:r>
              <a:rPr lang="en-US" altLang="zh-TW" dirty="0" err="1" smtClean="0">
                <a:latin typeface="Arial" charset="0"/>
              </a:rPr>
              <a:t>iNOS</a:t>
            </a:r>
            <a:r>
              <a:rPr lang="en-US" altLang="zh-TW" dirty="0" smtClean="0">
                <a:latin typeface="Arial" charset="0"/>
              </a:rPr>
              <a:t> </a:t>
            </a:r>
            <a:r>
              <a:rPr lang="en-US" altLang="zh-TW" dirty="0" err="1" smtClean="0">
                <a:latin typeface="Arial" charset="0"/>
              </a:rPr>
              <a:t>etc</a:t>
            </a:r>
            <a:r>
              <a:rPr lang="en-US" altLang="zh-TW" dirty="0" smtClean="0">
                <a:latin typeface="Arial" charset="0"/>
              </a:rPr>
              <a:t>; they can down regulate the activation of some transcription activators; also they can down regulate the over-expression of some protein mediators, such as some enzymes and some cytokines.</a:t>
            </a:r>
          </a:p>
          <a:p>
            <a:pPr eaLnBrk="1" hangingPunct="1"/>
            <a:r>
              <a:rPr lang="en-US" altLang="zh-TW" dirty="0" smtClean="0">
                <a:latin typeface="Arial" charset="0"/>
              </a:rPr>
              <a:t>Chronic inflammation has been found to be associated with the increased risk of cancer at various sites.  Inflammation causes the activation of variety of inflammatory cells, which in turn induce and activate  several oxidant-generating enzymes, such as NADPH oxidase, </a:t>
            </a:r>
            <a:r>
              <a:rPr lang="en-US" altLang="zh-TW" dirty="0" err="1" smtClean="0">
                <a:latin typeface="Arial" charset="0"/>
              </a:rPr>
              <a:t>iNOS</a:t>
            </a:r>
            <a:r>
              <a:rPr lang="en-US" altLang="zh-TW" dirty="0" smtClean="0">
                <a:latin typeface="Arial" charset="0"/>
              </a:rPr>
              <a:t>, myeloperoxidase and eosinophil peroxidase.  These enzymes generate high concentrations of diverse free radicals and oxidants including superoxide anion, nitric oxide, </a:t>
            </a:r>
            <a:r>
              <a:rPr lang="en-US" altLang="zh-TW" dirty="0" err="1" smtClean="0">
                <a:latin typeface="Arial" charset="0"/>
              </a:rPr>
              <a:t>nitroxyl</a:t>
            </a:r>
            <a:r>
              <a:rPr lang="en-US" altLang="zh-TW" dirty="0" smtClean="0">
                <a:latin typeface="Arial" charset="0"/>
              </a:rPr>
              <a:t>, nitrogen dioxide, hydrogen peroxide, </a:t>
            </a:r>
            <a:r>
              <a:rPr lang="en-US" altLang="zh-TW" dirty="0" err="1" smtClean="0">
                <a:latin typeface="Arial" charset="0"/>
              </a:rPr>
              <a:t>hypochlorous</a:t>
            </a:r>
            <a:r>
              <a:rPr lang="en-US" altLang="zh-TW" dirty="0" smtClean="0">
                <a:latin typeface="Arial" charset="0"/>
              </a:rPr>
              <a:t> acid and </a:t>
            </a:r>
            <a:r>
              <a:rPr lang="en-US" altLang="zh-TW" dirty="0" err="1" smtClean="0">
                <a:latin typeface="Arial" charset="0"/>
              </a:rPr>
              <a:t>hypobromous</a:t>
            </a:r>
            <a:r>
              <a:rPr lang="en-US" altLang="zh-TW" dirty="0" smtClean="0">
                <a:latin typeface="Arial" charset="0"/>
              </a:rPr>
              <a:t> acid.  These free radicals and oxidants react each other and produce other more potent ROS, RNS, such as </a:t>
            </a:r>
            <a:r>
              <a:rPr lang="en-US" altLang="zh-TW" dirty="0" err="1" smtClean="0">
                <a:latin typeface="Arial" charset="0"/>
              </a:rPr>
              <a:t>peroxynitrile</a:t>
            </a:r>
            <a:r>
              <a:rPr lang="en-US" altLang="zh-TW" dirty="0" smtClean="0">
                <a:latin typeface="Arial" charset="0"/>
              </a:rPr>
              <a:t>.  The adverse effects of these reactive species are to damage DNA, RNA, lipids and proteins by nitration, oxidation, </a:t>
            </a:r>
            <a:r>
              <a:rPr lang="en-US" altLang="zh-TW" dirty="0" err="1" smtClean="0">
                <a:latin typeface="Arial" charset="0"/>
              </a:rPr>
              <a:t>chloronation</a:t>
            </a:r>
            <a:r>
              <a:rPr lang="en-US" altLang="zh-TW" dirty="0" smtClean="0">
                <a:latin typeface="Arial" charset="0"/>
              </a:rPr>
              <a:t> and </a:t>
            </a:r>
            <a:r>
              <a:rPr lang="en-US" altLang="zh-TW" dirty="0" err="1" smtClean="0">
                <a:latin typeface="Arial" charset="0"/>
              </a:rPr>
              <a:t>bromination</a:t>
            </a:r>
            <a:r>
              <a:rPr lang="en-US" altLang="zh-TW" dirty="0" smtClean="0">
                <a:latin typeface="Arial" charset="0"/>
              </a:rPr>
              <a:t> reactions, which leads to increased mutations and altered functions of enzymes and proteins, consequently, contributing to the multistage carcinogenesis process.</a:t>
            </a:r>
          </a:p>
          <a:p>
            <a:pPr eaLnBrk="1" hangingPunct="1"/>
            <a:endParaRPr lang="en-US" altLang="zh-TW" dirty="0" smtClean="0">
              <a:latin typeface="Arial" charset="0"/>
            </a:endParaRPr>
          </a:p>
        </p:txBody>
      </p:sp>
      <p:sp>
        <p:nvSpPr>
          <p:cNvPr id="4" name="スライド番号プレースホルダー 3"/>
          <p:cNvSpPr>
            <a:spLocks noGrp="1"/>
          </p:cNvSpPr>
          <p:nvPr>
            <p:ph type="sldNum" sz="quarter" idx="10"/>
          </p:nvPr>
        </p:nvSpPr>
        <p:spPr>
          <a:xfrm>
            <a:off x="3885904" y="8688918"/>
            <a:ext cx="2972097" cy="455083"/>
          </a:xfrm>
          <a:prstGeom prst="rect">
            <a:avLst/>
          </a:prstGeom>
        </p:spPr>
        <p:txBody>
          <a:bodyPr/>
          <a:lstStyle/>
          <a:p>
            <a:pPr>
              <a:defRPr/>
            </a:pPr>
            <a:fld id="{8F633C1A-8AA0-4A9C-9445-B5E8F7AA72CB}" type="slidenum">
              <a:rPr lang="en-US" altLang="ja-JP" smtClean="0"/>
              <a:pPr>
                <a:defRPr/>
              </a:pPr>
              <a:t>10</a:t>
            </a:fld>
            <a:endParaRPr lang="en-US" altLang="ja-JP"/>
          </a:p>
        </p:txBody>
      </p:sp>
    </p:spTree>
    <p:extLst>
      <p:ext uri="{BB962C8B-B14F-4D97-AF65-F5344CB8AC3E}">
        <p14:creationId xmlns:p14="http://schemas.microsoft.com/office/powerpoint/2010/main" val="395827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85904" y="8688918"/>
            <a:ext cx="2972097" cy="455083"/>
          </a:xfrm>
          <a:prstGeom prst="rect">
            <a:avLst/>
          </a:prstGeom>
        </p:spPr>
        <p:txBody>
          <a:bodyPr/>
          <a:lstStyle/>
          <a:p>
            <a:pPr>
              <a:defRPr/>
            </a:pPr>
            <a:fld id="{8F633C1A-8AA0-4A9C-9445-B5E8F7AA72CB}" type="slidenum">
              <a:rPr lang="en-US" altLang="ja-JP" smtClean="0"/>
              <a:pPr>
                <a:defRPr/>
              </a:pPr>
              <a:t>11</a:t>
            </a:fld>
            <a:endParaRPr lang="en-US" altLang="ja-JP"/>
          </a:p>
        </p:txBody>
      </p:sp>
    </p:spTree>
    <p:extLst>
      <p:ext uri="{BB962C8B-B14F-4D97-AF65-F5344CB8AC3E}">
        <p14:creationId xmlns:p14="http://schemas.microsoft.com/office/powerpoint/2010/main" val="309602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85904" y="8688918"/>
            <a:ext cx="2972097" cy="455083"/>
          </a:xfrm>
          <a:prstGeom prst="rect">
            <a:avLst/>
          </a:prstGeom>
        </p:spPr>
        <p:txBody>
          <a:bodyPr/>
          <a:lstStyle/>
          <a:p>
            <a:pPr>
              <a:defRPr/>
            </a:pPr>
            <a:fld id="{8F633C1A-8AA0-4A9C-9445-B5E8F7AA72CB}" type="slidenum">
              <a:rPr lang="en-US" altLang="ja-JP" smtClean="0"/>
              <a:pPr>
                <a:defRPr/>
              </a:pPr>
              <a:t>12</a:t>
            </a:fld>
            <a:endParaRPr lang="en-US" altLang="ja-JP"/>
          </a:p>
        </p:txBody>
      </p:sp>
    </p:spTree>
    <p:extLst>
      <p:ext uri="{BB962C8B-B14F-4D97-AF65-F5344CB8AC3E}">
        <p14:creationId xmlns:p14="http://schemas.microsoft.com/office/powerpoint/2010/main" val="383780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タイトルテキスト</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タイトルテキスト</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 5</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タイトルテキスト</a:t>
            </a:r>
          </a:p>
        </p:txBody>
      </p:sp>
      <p:sp>
        <p:nvSpPr>
          <p:cNvPr id="19" name="Shape 19"/>
          <p:cNvSpPr>
            <a:spLocks noGrp="1"/>
          </p:cNvSpPr>
          <p:nvPr>
            <p:ph type="body" idx="1"/>
          </p:nvPr>
        </p:nvSpPr>
        <p:spPr>
          <a:prstGeom prst="rect">
            <a:avLst/>
          </a:prstGeom>
        </p:spPr>
        <p:txBody>
          <a:bodyPr/>
          <a:lstStyle/>
          <a:p>
            <a:pPr lvl="0">
              <a:defRPr sz="1800"/>
            </a:pPr>
            <a:r>
              <a:rPr sz="3600"/>
              <a:t>本文レベル1</a:t>
            </a:r>
          </a:p>
          <a:p>
            <a:pPr lvl="1">
              <a:defRPr sz="1800"/>
            </a:pPr>
            <a:r>
              <a:rPr sz="3600"/>
              <a:t>本文レベル2</a:t>
            </a:r>
          </a:p>
          <a:p>
            <a:pPr lvl="2">
              <a:defRPr sz="1800"/>
            </a:pPr>
            <a:r>
              <a:rPr sz="3600"/>
              <a:t>本文レベル3</a:t>
            </a:r>
          </a:p>
          <a:p>
            <a:pPr lvl="3">
              <a:defRPr sz="1800"/>
            </a:pPr>
            <a:r>
              <a:rPr sz="3600"/>
              <a:t>本文レベル4</a:t>
            </a:r>
          </a:p>
          <a:p>
            <a:pPr lvl="4">
              <a:defRPr sz="1800"/>
            </a:pPr>
            <a:r>
              <a:rPr sz="3600"/>
              <a:t>本文レベル 5</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21" name="Shape 21"/>
          <p:cNvSpPr>
            <a:spLocks noGrp="1"/>
          </p:cNvSpPr>
          <p:nvPr>
            <p:ph type="title"/>
          </p:nvPr>
        </p:nvSpPr>
        <p:spPr>
          <a:xfrm>
            <a:off x="952500" y="393700"/>
            <a:ext cx="11099800" cy="2159000"/>
          </a:xfrm>
          <a:prstGeom prst="rect">
            <a:avLst/>
          </a:prstGeom>
        </p:spPr>
        <p:txBody>
          <a:bodyPr/>
          <a:lstStyle/>
          <a:p>
            <a:pPr lvl="0">
              <a:defRPr sz="1800"/>
            </a:pPr>
            <a:r>
              <a:rPr sz="8000"/>
              <a:t>タイトルテキスト</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本文レベル1</a:t>
            </a:r>
          </a:p>
          <a:p>
            <a:pPr lvl="1">
              <a:defRPr sz="1800"/>
            </a:pPr>
            <a:r>
              <a:rPr sz="2800"/>
              <a:t>本文レベル2</a:t>
            </a:r>
          </a:p>
          <a:p>
            <a:pPr lvl="2">
              <a:defRPr sz="1800"/>
            </a:pPr>
            <a:r>
              <a:rPr sz="2800"/>
              <a:t>本文レベル3</a:t>
            </a:r>
          </a:p>
          <a:p>
            <a:pPr lvl="3">
              <a:defRPr sz="1800"/>
            </a:pPr>
            <a:r>
              <a:rPr sz="2800"/>
              <a:t>本文レベル4</a:t>
            </a:r>
          </a:p>
          <a:p>
            <a:pPr lvl="4">
              <a:defRPr sz="1800"/>
            </a:pPr>
            <a:r>
              <a:rPr sz="2800"/>
              <a:t>本文レベル 5</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本文レベル1</a:t>
            </a:r>
          </a:p>
          <a:p>
            <a:pPr lvl="1">
              <a:defRPr sz="1800"/>
            </a:pPr>
            <a:r>
              <a:rPr sz="3600"/>
              <a:t>本文レベル2</a:t>
            </a:r>
          </a:p>
          <a:p>
            <a:pPr lvl="2">
              <a:defRPr sz="1800"/>
            </a:pPr>
            <a:r>
              <a:rPr sz="3600"/>
              <a:t>本文レベル3</a:t>
            </a:r>
          </a:p>
          <a:p>
            <a:pPr lvl="3">
              <a:defRPr sz="1800"/>
            </a:pPr>
            <a:r>
              <a:rPr sz="3600"/>
              <a:t>本文レベル4</a:t>
            </a:r>
          </a:p>
          <a:p>
            <a:pPr lvl="4">
              <a:defRPr sz="1800"/>
            </a:pPr>
            <a:r>
              <a:rPr sz="3600"/>
              <a:t>本文レベル 5</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1"/>
            <a:ext cx="3034453" cy="512516"/>
          </a:xfrm>
          <a:prstGeom prst="rect">
            <a:avLst/>
          </a:prstGeom>
        </p:spPr>
        <p:txBody>
          <a:bodyPr lIns="130046" tIns="65023" rIns="130046" bIns="65023"/>
          <a:lstStyle>
            <a:lvl1pPr>
              <a:defRPr/>
            </a:lvl1pPr>
          </a:lstStyle>
          <a:p>
            <a:pPr>
              <a:defRPr/>
            </a:pPr>
            <a:endParaRPr lang="en-US" altLang="ja-JP"/>
          </a:p>
        </p:txBody>
      </p:sp>
      <p:sp>
        <p:nvSpPr>
          <p:cNvPr id="3" name="フッター プレースホルダー 2"/>
          <p:cNvSpPr>
            <a:spLocks noGrp="1"/>
          </p:cNvSpPr>
          <p:nvPr>
            <p:ph type="ftr" sz="quarter" idx="11"/>
          </p:nvPr>
        </p:nvSpPr>
        <p:spPr>
          <a:xfrm>
            <a:off x="3129281" y="1"/>
            <a:ext cx="6398542" cy="512516"/>
          </a:xfrm>
          <a:prstGeom prst="rect">
            <a:avLst/>
          </a:prstGeom>
        </p:spPr>
        <p:txBody>
          <a:bodyPr lIns="130046" tIns="65023" rIns="130046" bIns="65023"/>
          <a:lstStyle>
            <a:lvl1pPr>
              <a:defRPr/>
            </a:lvl1pPr>
          </a:lstStyle>
          <a:p>
            <a:pPr>
              <a:defRPr/>
            </a:pPr>
            <a:endParaRPr lang="en-US" altLang="ja-JP"/>
          </a:p>
        </p:txBody>
      </p:sp>
      <p:sp>
        <p:nvSpPr>
          <p:cNvPr id="4" name="スライド番号プレースホルダー 3"/>
          <p:cNvSpPr>
            <a:spLocks noGrp="1"/>
          </p:cNvSpPr>
          <p:nvPr>
            <p:ph type="sldNum" sz="quarter" idx="12"/>
          </p:nvPr>
        </p:nvSpPr>
        <p:spPr>
          <a:xfrm>
            <a:off x="10972800" y="1"/>
            <a:ext cx="2032000" cy="512516"/>
          </a:xfrm>
          <a:prstGeom prst="rect">
            <a:avLst/>
          </a:prstGeom>
        </p:spPr>
        <p:txBody>
          <a:bodyPr lIns="130046" tIns="65023" rIns="130046" bIns="65023"/>
          <a:lstStyle>
            <a:lvl1pPr algn="ctr">
              <a:defRPr/>
            </a:lvl1pPr>
          </a:lstStyle>
          <a:p>
            <a:pPr>
              <a:defRPr/>
            </a:pPr>
            <a:fld id="{B03D2454-9E71-4C4A-9F38-2535DA388D7D}" type="slidenum">
              <a:rPr lang="en-US" altLang="ja-JP"/>
              <a:pPr>
                <a:defRPr/>
              </a:pPr>
              <a:t>‹#›</a:t>
            </a:fld>
            <a:endParaRPr lang="en-US" altLang="ja-JP"/>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50240" y="3657591"/>
            <a:ext cx="11704320" cy="1625600"/>
          </a:xfrm>
        </p:spPr>
        <p:txBody>
          <a:bodyPr/>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a:xfrm>
            <a:off x="0" y="1"/>
            <a:ext cx="3034453" cy="512516"/>
          </a:xfrm>
          <a:prstGeom prst="rect">
            <a:avLst/>
          </a:prstGeom>
        </p:spPr>
        <p:txBody>
          <a:bodyPr lIns="130046" tIns="65023" rIns="130046" bIns="65023"/>
          <a:lstStyle>
            <a:lvl1pPr>
              <a:defRPr/>
            </a:lvl1pPr>
          </a:lstStyle>
          <a:p>
            <a:pPr>
              <a:defRPr/>
            </a:pPr>
            <a:endParaRPr lang="en-US" altLang="ja-JP"/>
          </a:p>
        </p:txBody>
      </p:sp>
      <p:sp>
        <p:nvSpPr>
          <p:cNvPr id="4" name="フッター プレースホルダー 3"/>
          <p:cNvSpPr>
            <a:spLocks noGrp="1"/>
          </p:cNvSpPr>
          <p:nvPr>
            <p:ph type="ftr" sz="quarter" idx="11"/>
          </p:nvPr>
        </p:nvSpPr>
        <p:spPr>
          <a:xfrm>
            <a:off x="3129281" y="1"/>
            <a:ext cx="6398542" cy="512516"/>
          </a:xfrm>
          <a:prstGeom prst="rect">
            <a:avLst/>
          </a:prstGeom>
        </p:spPr>
        <p:txBody>
          <a:bodyPr lIns="130046" tIns="65023" rIns="130046" bIns="65023"/>
          <a:lstStyle>
            <a:lvl1pPr>
              <a:defRPr/>
            </a:lvl1pPr>
          </a:lstStyle>
          <a:p>
            <a:pPr>
              <a:defRPr/>
            </a:pPr>
            <a:endParaRPr lang="en-US" altLang="ja-JP"/>
          </a:p>
        </p:txBody>
      </p:sp>
      <p:sp>
        <p:nvSpPr>
          <p:cNvPr id="5" name="スライド番号プレースホルダー 4"/>
          <p:cNvSpPr>
            <a:spLocks noGrp="1"/>
          </p:cNvSpPr>
          <p:nvPr>
            <p:ph type="sldNum" sz="quarter" idx="12"/>
          </p:nvPr>
        </p:nvSpPr>
        <p:spPr>
          <a:xfrm>
            <a:off x="10972800" y="1"/>
            <a:ext cx="2032000" cy="512516"/>
          </a:xfrm>
          <a:prstGeom prst="rect">
            <a:avLst/>
          </a:prstGeom>
        </p:spPr>
        <p:txBody>
          <a:bodyPr lIns="130046" tIns="65023" rIns="130046" bIns="65023"/>
          <a:lstStyle>
            <a:lvl1pPr algn="ctr">
              <a:defRPr/>
            </a:lvl1pPr>
          </a:lstStyle>
          <a:p>
            <a:pPr>
              <a:defRPr/>
            </a:pPr>
            <a:fld id="{05C9B85B-2976-4430-94A9-B2B7BAE2C185}" type="slidenum">
              <a:rPr lang="en-US" altLang="ja-JP"/>
              <a:pPr>
                <a:defRPr/>
              </a:pPr>
              <a:t>‹#›</a:t>
            </a:fld>
            <a:endParaRPr lang="en-US" altLang="ja-JP"/>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8000"/>
              <a:t>タイトルテキスト</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本文レベル1</a:t>
            </a:r>
          </a:p>
          <a:p>
            <a:pPr lvl="1">
              <a:defRPr sz="1800"/>
            </a:pPr>
            <a:r>
              <a:rPr sz="3600"/>
              <a:t>本文レベル2</a:t>
            </a:r>
          </a:p>
          <a:p>
            <a:pPr lvl="2">
              <a:defRPr sz="1800"/>
            </a:pPr>
            <a:r>
              <a:rPr sz="3600"/>
              <a:t>本文レベル3</a:t>
            </a:r>
          </a:p>
          <a:p>
            <a:pPr lvl="3">
              <a:defRPr sz="1800"/>
            </a:pPr>
            <a:r>
              <a:rPr sz="3600"/>
              <a:t>本文レベル4</a:t>
            </a:r>
          </a:p>
          <a:p>
            <a:pPr lvl="4">
              <a:defRPr sz="1800"/>
            </a:pPr>
            <a:r>
              <a:rPr sz="3600"/>
              <a:t>本文レベル 5</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9" r:id="rId6"/>
    <p:sldLayoutId id="2147483660" r:id="rId7"/>
    <p:sldLayoutId id="2147483661" r:id="rId8"/>
    <p:sldLayoutId id="2147483663" r:id="rId9"/>
  </p:sldLayoutIdLst>
  <p:transition xmlns:p14="http://schemas.microsoft.com/office/powerpoint/2010/main" spd="med"/>
  <p:txStyles>
    <p:titleStyle>
      <a:lvl1pPr algn="ctr" defTabSz="584200">
        <a:defRPr sz="8000">
          <a:latin typeface="+mn-lt"/>
          <a:ea typeface="+mn-ea"/>
          <a:cs typeface="+mn-cs"/>
          <a:sym typeface="ヒラギノ角ゴ ProN W3"/>
        </a:defRPr>
      </a:lvl1pPr>
      <a:lvl2pPr indent="228600" algn="ctr" defTabSz="584200">
        <a:defRPr sz="8000">
          <a:latin typeface="+mn-lt"/>
          <a:ea typeface="+mn-ea"/>
          <a:cs typeface="+mn-cs"/>
          <a:sym typeface="ヒラギノ角ゴ ProN W3"/>
        </a:defRPr>
      </a:lvl2pPr>
      <a:lvl3pPr indent="457200" algn="ctr" defTabSz="584200">
        <a:defRPr sz="8000">
          <a:latin typeface="+mn-lt"/>
          <a:ea typeface="+mn-ea"/>
          <a:cs typeface="+mn-cs"/>
          <a:sym typeface="ヒラギノ角ゴ ProN W3"/>
        </a:defRPr>
      </a:lvl3pPr>
      <a:lvl4pPr indent="685800" algn="ctr" defTabSz="584200">
        <a:defRPr sz="8000">
          <a:latin typeface="+mn-lt"/>
          <a:ea typeface="+mn-ea"/>
          <a:cs typeface="+mn-cs"/>
          <a:sym typeface="ヒラギノ角ゴ ProN W3"/>
        </a:defRPr>
      </a:lvl4pPr>
      <a:lvl5pPr indent="914400" algn="ctr" defTabSz="584200">
        <a:defRPr sz="8000">
          <a:latin typeface="+mn-lt"/>
          <a:ea typeface="+mn-ea"/>
          <a:cs typeface="+mn-cs"/>
          <a:sym typeface="ヒラギノ角ゴ ProN W3"/>
        </a:defRPr>
      </a:lvl5pPr>
      <a:lvl6pPr indent="1143000" algn="ctr" defTabSz="584200">
        <a:defRPr sz="8000">
          <a:latin typeface="+mn-lt"/>
          <a:ea typeface="+mn-ea"/>
          <a:cs typeface="+mn-cs"/>
          <a:sym typeface="ヒラギノ角ゴ ProN W3"/>
        </a:defRPr>
      </a:lvl6pPr>
      <a:lvl7pPr indent="1371600" algn="ctr" defTabSz="584200">
        <a:defRPr sz="8000">
          <a:latin typeface="+mn-lt"/>
          <a:ea typeface="+mn-ea"/>
          <a:cs typeface="+mn-cs"/>
          <a:sym typeface="ヒラギノ角ゴ ProN W3"/>
        </a:defRPr>
      </a:lvl7pPr>
      <a:lvl8pPr indent="1600200" algn="ctr" defTabSz="584200">
        <a:defRPr sz="8000">
          <a:latin typeface="+mn-lt"/>
          <a:ea typeface="+mn-ea"/>
          <a:cs typeface="+mn-cs"/>
          <a:sym typeface="ヒラギノ角ゴ ProN W3"/>
        </a:defRPr>
      </a:lvl8pPr>
      <a:lvl9pPr indent="1828800" algn="ctr" defTabSz="584200">
        <a:defRPr sz="8000">
          <a:latin typeface="+mn-lt"/>
          <a:ea typeface="+mn-ea"/>
          <a:cs typeface="+mn-cs"/>
          <a:sym typeface="ヒラギノ角ゴ ProN W3"/>
        </a:defRPr>
      </a:lvl9pPr>
    </p:titleStyle>
    <p:bodyStyle>
      <a:lvl1pPr marL="444500" indent="-444500" defTabSz="584200">
        <a:spcBef>
          <a:spcPts val="4200"/>
        </a:spcBef>
        <a:buSzPct val="75000"/>
        <a:buChar char="•"/>
        <a:defRPr sz="3600">
          <a:latin typeface="+mn-lt"/>
          <a:ea typeface="+mn-ea"/>
          <a:cs typeface="+mn-cs"/>
          <a:sym typeface="ヒラギノ角ゴ ProN W3"/>
        </a:defRPr>
      </a:lvl1pPr>
      <a:lvl2pPr marL="889000" indent="-444500" defTabSz="584200">
        <a:spcBef>
          <a:spcPts val="4200"/>
        </a:spcBef>
        <a:buSzPct val="75000"/>
        <a:buChar char="•"/>
        <a:defRPr sz="3600">
          <a:latin typeface="+mn-lt"/>
          <a:ea typeface="+mn-ea"/>
          <a:cs typeface="+mn-cs"/>
          <a:sym typeface="ヒラギノ角ゴ ProN W3"/>
        </a:defRPr>
      </a:lvl2pPr>
      <a:lvl3pPr marL="1333500" indent="-444500" defTabSz="584200">
        <a:spcBef>
          <a:spcPts val="4200"/>
        </a:spcBef>
        <a:buSzPct val="75000"/>
        <a:buChar char="•"/>
        <a:defRPr sz="3600">
          <a:latin typeface="+mn-lt"/>
          <a:ea typeface="+mn-ea"/>
          <a:cs typeface="+mn-cs"/>
          <a:sym typeface="ヒラギノ角ゴ ProN W3"/>
        </a:defRPr>
      </a:lvl3pPr>
      <a:lvl4pPr marL="1778000" indent="-444500" defTabSz="584200">
        <a:spcBef>
          <a:spcPts val="4200"/>
        </a:spcBef>
        <a:buSzPct val="75000"/>
        <a:buChar char="•"/>
        <a:defRPr sz="3600">
          <a:latin typeface="+mn-lt"/>
          <a:ea typeface="+mn-ea"/>
          <a:cs typeface="+mn-cs"/>
          <a:sym typeface="ヒラギノ角ゴ ProN W3"/>
        </a:defRPr>
      </a:lvl4pPr>
      <a:lvl5pPr marL="2222500" indent="-444500" defTabSz="584200">
        <a:spcBef>
          <a:spcPts val="4200"/>
        </a:spcBef>
        <a:buSzPct val="75000"/>
        <a:buChar char="•"/>
        <a:defRPr sz="3600">
          <a:latin typeface="+mn-lt"/>
          <a:ea typeface="+mn-ea"/>
          <a:cs typeface="+mn-cs"/>
          <a:sym typeface="ヒラギノ角ゴ ProN W3"/>
        </a:defRPr>
      </a:lvl5pPr>
      <a:lvl6pPr marL="2667000" indent="-444500" defTabSz="584200">
        <a:spcBef>
          <a:spcPts val="4200"/>
        </a:spcBef>
        <a:buSzPct val="75000"/>
        <a:buChar char="•"/>
        <a:defRPr sz="3600">
          <a:latin typeface="+mn-lt"/>
          <a:ea typeface="+mn-ea"/>
          <a:cs typeface="+mn-cs"/>
          <a:sym typeface="ヒラギノ角ゴ ProN W3"/>
        </a:defRPr>
      </a:lvl6pPr>
      <a:lvl7pPr marL="3111500" indent="-444500" defTabSz="584200">
        <a:spcBef>
          <a:spcPts val="4200"/>
        </a:spcBef>
        <a:buSzPct val="75000"/>
        <a:buChar char="•"/>
        <a:defRPr sz="3600">
          <a:latin typeface="+mn-lt"/>
          <a:ea typeface="+mn-ea"/>
          <a:cs typeface="+mn-cs"/>
          <a:sym typeface="ヒラギノ角ゴ ProN W3"/>
        </a:defRPr>
      </a:lvl7pPr>
      <a:lvl8pPr marL="3556000" indent="-444500" defTabSz="584200">
        <a:spcBef>
          <a:spcPts val="4200"/>
        </a:spcBef>
        <a:buSzPct val="75000"/>
        <a:buChar char="•"/>
        <a:defRPr sz="3600">
          <a:latin typeface="+mn-lt"/>
          <a:ea typeface="+mn-ea"/>
          <a:cs typeface="+mn-cs"/>
          <a:sym typeface="ヒラギノ角ゴ ProN W3"/>
        </a:defRPr>
      </a:lvl8pPr>
      <a:lvl9pPr marL="4000500" indent="-444500" defTabSz="584200">
        <a:spcBef>
          <a:spcPts val="4200"/>
        </a:spcBef>
        <a:buSzPct val="75000"/>
        <a:buChar char="•"/>
        <a:defRPr sz="3600">
          <a:latin typeface="+mn-lt"/>
          <a:ea typeface="+mn-ea"/>
          <a:cs typeface="+mn-cs"/>
          <a:sym typeface="ヒラギノ角ゴ ProN W3"/>
        </a:defRPr>
      </a:lvl9pPr>
    </p:bodyStyle>
    <p:otherStyle>
      <a:lvl1pPr algn="ctr" defTabSz="584200">
        <a:defRPr>
          <a:solidFill>
            <a:schemeClr val="tx1"/>
          </a:solidFill>
          <a:latin typeface="+mn-lt"/>
          <a:ea typeface="+mn-ea"/>
          <a:cs typeface="+mn-cs"/>
          <a:sym typeface="ヒラギノ角ゴ ProN W3"/>
        </a:defRPr>
      </a:lvl1pPr>
      <a:lvl2pPr indent="228600" algn="ctr" defTabSz="584200">
        <a:defRPr>
          <a:solidFill>
            <a:schemeClr val="tx1"/>
          </a:solidFill>
          <a:latin typeface="+mn-lt"/>
          <a:ea typeface="+mn-ea"/>
          <a:cs typeface="+mn-cs"/>
          <a:sym typeface="ヒラギノ角ゴ ProN W3"/>
        </a:defRPr>
      </a:lvl2pPr>
      <a:lvl3pPr indent="457200" algn="ctr" defTabSz="584200">
        <a:defRPr>
          <a:solidFill>
            <a:schemeClr val="tx1"/>
          </a:solidFill>
          <a:latin typeface="+mn-lt"/>
          <a:ea typeface="+mn-ea"/>
          <a:cs typeface="+mn-cs"/>
          <a:sym typeface="ヒラギノ角ゴ ProN W3"/>
        </a:defRPr>
      </a:lvl3pPr>
      <a:lvl4pPr indent="685800" algn="ctr" defTabSz="584200">
        <a:defRPr>
          <a:solidFill>
            <a:schemeClr val="tx1"/>
          </a:solidFill>
          <a:latin typeface="+mn-lt"/>
          <a:ea typeface="+mn-ea"/>
          <a:cs typeface="+mn-cs"/>
          <a:sym typeface="ヒラギノ角ゴ ProN W3"/>
        </a:defRPr>
      </a:lvl4pPr>
      <a:lvl5pPr indent="914400" algn="ctr" defTabSz="584200">
        <a:defRPr>
          <a:solidFill>
            <a:schemeClr val="tx1"/>
          </a:solidFill>
          <a:latin typeface="+mn-lt"/>
          <a:ea typeface="+mn-ea"/>
          <a:cs typeface="+mn-cs"/>
          <a:sym typeface="ヒラギノ角ゴ ProN W3"/>
        </a:defRPr>
      </a:lvl5pPr>
      <a:lvl6pPr indent="1143000" algn="ctr" defTabSz="584200">
        <a:defRPr>
          <a:solidFill>
            <a:schemeClr val="tx1"/>
          </a:solidFill>
          <a:latin typeface="+mn-lt"/>
          <a:ea typeface="+mn-ea"/>
          <a:cs typeface="+mn-cs"/>
          <a:sym typeface="ヒラギノ角ゴ ProN W3"/>
        </a:defRPr>
      </a:lvl6pPr>
      <a:lvl7pPr indent="1371600" algn="ctr" defTabSz="584200">
        <a:defRPr>
          <a:solidFill>
            <a:schemeClr val="tx1"/>
          </a:solidFill>
          <a:latin typeface="+mn-lt"/>
          <a:ea typeface="+mn-ea"/>
          <a:cs typeface="+mn-cs"/>
          <a:sym typeface="ヒラギノ角ゴ ProN W3"/>
        </a:defRPr>
      </a:lvl7pPr>
      <a:lvl8pPr indent="1600200" algn="ctr" defTabSz="584200">
        <a:defRPr>
          <a:solidFill>
            <a:schemeClr val="tx1"/>
          </a:solidFill>
          <a:latin typeface="+mn-lt"/>
          <a:ea typeface="+mn-ea"/>
          <a:cs typeface="+mn-cs"/>
          <a:sym typeface="ヒラギノ角ゴ ProN W3"/>
        </a:defRPr>
      </a:lvl8pPr>
      <a:lvl9pPr indent="1828800" algn="ctr" defTabSz="584200">
        <a:defRPr>
          <a:solidFill>
            <a:schemeClr val="tx1"/>
          </a:solidFill>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6.wmf"/><Relationship Id="rId6" Type="http://schemas.openxmlformats.org/officeDocument/2006/relationships/oleObject" Target="../embeddings/oleObject2.bin"/><Relationship Id="rId7"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xcel_97_-_2004_______1.xls"/><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952499" y="711115"/>
            <a:ext cx="11519409" cy="2159001"/>
          </a:xfrm>
          <a:prstGeom prst="rect">
            <a:avLst/>
          </a:prstGeom>
        </p:spPr>
        <p:txBody>
          <a:bodyPr>
            <a:normAutofit fontScale="90000"/>
          </a:bodyPr>
          <a:lstStyle/>
          <a:p>
            <a:pPr lvl="0" algn="just" defTabSz="609600">
              <a:defRPr sz="1800"/>
            </a:pPr>
            <a:endParaRPr sz="3200" dirty="0">
              <a:uFill>
                <a:solidFill/>
              </a:uFill>
              <a:latin typeface="Osaka"/>
              <a:ea typeface="Osaka"/>
              <a:cs typeface="Osaka"/>
              <a:sym typeface="Osaka"/>
            </a:endParaRPr>
          </a:p>
          <a:p>
            <a:pPr lvl="0" defTabSz="609600">
              <a:defRPr sz="1800"/>
            </a:pPr>
            <a:r>
              <a:rPr sz="6000" dirty="0">
                <a:uFill>
                  <a:solidFill/>
                </a:uFill>
                <a:latin typeface="Osaka"/>
                <a:ea typeface="Osaka"/>
                <a:cs typeface="Osaka"/>
                <a:sym typeface="Osaka"/>
              </a:rPr>
              <a:t>前立腺癌に対する機能性食品（その他）</a:t>
            </a:r>
          </a:p>
        </p:txBody>
      </p:sp>
      <p:sp>
        <p:nvSpPr>
          <p:cNvPr id="51" name="Shape 51"/>
          <p:cNvSpPr>
            <a:spLocks noGrp="1"/>
          </p:cNvSpPr>
          <p:nvPr>
            <p:ph type="body" idx="1"/>
          </p:nvPr>
        </p:nvSpPr>
        <p:spPr>
          <a:xfrm>
            <a:off x="924235" y="3342982"/>
            <a:ext cx="11408121" cy="5433462"/>
          </a:xfrm>
          <a:prstGeom prst="rect">
            <a:avLst/>
          </a:prstGeom>
          <a:ln w="25400">
            <a:solidFill>
              <a:srgbClr val="85888D"/>
            </a:solidFill>
          </a:ln>
        </p:spPr>
        <p:txBody>
          <a:bodyPr>
            <a:normAutofit/>
          </a:bodyPr>
          <a:lstStyle/>
          <a:p>
            <a:pPr marL="0" lvl="0" indent="0" algn="ctr">
              <a:spcBef>
                <a:spcPts val="0"/>
              </a:spcBef>
              <a:buSzTx/>
              <a:buNone/>
              <a:defRPr sz="1800"/>
            </a:pPr>
            <a:endParaRPr sz="2400" dirty="0">
              <a:latin typeface="Osaka−等幅"/>
              <a:ea typeface="Osaka−等幅"/>
              <a:cs typeface="Osaka−等幅"/>
            </a:endParaRPr>
          </a:p>
          <a:p>
            <a:pPr marL="0" lvl="0" indent="0" algn="ctr">
              <a:spcBef>
                <a:spcPts val="0"/>
              </a:spcBef>
              <a:buSzTx/>
              <a:buNone/>
              <a:defRPr sz="1800"/>
            </a:pPr>
            <a:endParaRPr sz="2400" dirty="0">
              <a:latin typeface="Osaka−等幅"/>
              <a:ea typeface="Osaka−等幅"/>
              <a:cs typeface="Osaka−等幅"/>
            </a:endParaRPr>
          </a:p>
          <a:p>
            <a:pPr marL="0" lvl="0" indent="0" algn="ctr">
              <a:spcBef>
                <a:spcPts val="0"/>
              </a:spcBef>
              <a:buSzTx/>
              <a:buNone/>
              <a:defRPr sz="1800"/>
            </a:pPr>
            <a:endParaRPr sz="2400" dirty="0">
              <a:latin typeface="Osaka−等幅"/>
              <a:ea typeface="Osaka−等幅"/>
              <a:cs typeface="Osaka−等幅"/>
            </a:endParaRPr>
          </a:p>
          <a:p>
            <a:pPr marL="0" lvl="0" indent="0" algn="ctr">
              <a:spcBef>
                <a:spcPts val="0"/>
              </a:spcBef>
              <a:buSzTx/>
              <a:buNone/>
              <a:defRPr sz="1800"/>
            </a:pPr>
            <a:endParaRPr sz="2400" dirty="0">
              <a:latin typeface="Osaka−等幅"/>
              <a:ea typeface="Osaka−等幅"/>
              <a:cs typeface="Osaka−等幅"/>
            </a:endParaRPr>
          </a:p>
          <a:p>
            <a:pPr marL="0" lvl="0" indent="0" algn="ctr">
              <a:spcBef>
                <a:spcPts val="0"/>
              </a:spcBef>
              <a:buSzTx/>
              <a:buNone/>
              <a:defRPr sz="1800"/>
            </a:pPr>
            <a:endParaRPr lang="en-US" sz="2400" dirty="0" smtClean="0">
              <a:latin typeface="Osaka−等幅"/>
              <a:ea typeface="Osaka−等幅"/>
              <a:cs typeface="Osaka−等幅"/>
            </a:endParaRPr>
          </a:p>
          <a:p>
            <a:pPr marL="0" lvl="0" indent="0" algn="ctr">
              <a:spcBef>
                <a:spcPts val="0"/>
              </a:spcBef>
              <a:buSzTx/>
              <a:buNone/>
              <a:defRPr sz="1800"/>
            </a:pPr>
            <a:endParaRPr sz="2400" dirty="0">
              <a:latin typeface="Osaka−等幅"/>
              <a:ea typeface="Osaka−等幅"/>
              <a:cs typeface="Osaka−等幅"/>
            </a:endParaRPr>
          </a:p>
          <a:p>
            <a:pPr marL="0" lvl="0" indent="0" algn="ctr">
              <a:spcBef>
                <a:spcPts val="0"/>
              </a:spcBef>
              <a:buSzTx/>
              <a:buNone/>
              <a:defRPr sz="1800"/>
            </a:pPr>
            <a:endParaRPr sz="2400" dirty="0">
              <a:latin typeface="Osaka−等幅"/>
              <a:ea typeface="Osaka−等幅"/>
              <a:cs typeface="Osaka−等幅"/>
            </a:endParaRPr>
          </a:p>
          <a:p>
            <a:pPr marL="0" lvl="0" indent="0" algn="ctr">
              <a:lnSpc>
                <a:spcPct val="130000"/>
              </a:lnSpc>
              <a:spcBef>
                <a:spcPts val="0"/>
              </a:spcBef>
              <a:buSzTx/>
              <a:buNone/>
              <a:defRPr sz="1800"/>
            </a:pPr>
            <a:endParaRPr sz="3300" dirty="0">
              <a:latin typeface="Osaka−等幅"/>
              <a:ea typeface="Osaka−等幅"/>
              <a:cs typeface="Osaka−等幅"/>
            </a:endParaRPr>
          </a:p>
          <a:p>
            <a:pPr marL="0" lvl="0" indent="0" algn="ctr">
              <a:spcBef>
                <a:spcPts val="0"/>
              </a:spcBef>
              <a:buSzTx/>
              <a:buNone/>
              <a:defRPr sz="1800"/>
            </a:pPr>
            <a:endParaRPr sz="3300" dirty="0">
              <a:latin typeface="Osaka−等幅"/>
              <a:ea typeface="Osaka−等幅"/>
              <a:cs typeface="Osaka−等幅"/>
            </a:endParaRPr>
          </a:p>
        </p:txBody>
      </p:sp>
      <p:sp>
        <p:nvSpPr>
          <p:cNvPr id="52" name="Shape 52"/>
          <p:cNvSpPr>
            <a:spLocks noGrp="1"/>
          </p:cNvSpPr>
          <p:nvPr>
            <p:ph type="sldNum" sz="quarter" idx="4294967295"/>
          </p:nvPr>
        </p:nvSpPr>
        <p:spPr>
          <a:xfrm>
            <a:off x="6363804" y="9251950"/>
            <a:ext cx="264492" cy="3302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t>1</a:t>
            </a:fld>
            <a:endParaRPr/>
          </a:p>
        </p:txBody>
      </p:sp>
      <p:sp>
        <p:nvSpPr>
          <p:cNvPr id="2" name="テキスト ボックス 1"/>
          <p:cNvSpPr txBox="1"/>
          <p:nvPr/>
        </p:nvSpPr>
        <p:spPr>
          <a:xfrm>
            <a:off x="2006518" y="3586324"/>
            <a:ext cx="9243556" cy="56871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ja-JP" altLang="en-US" sz="4400" dirty="0"/>
              <a:t>日本泌尿器科学会</a:t>
            </a:r>
            <a:endParaRPr lang="en-US" altLang="ja-JP" sz="4400" dirty="0"/>
          </a:p>
          <a:p>
            <a:r>
              <a:rPr lang="en-US" altLang="ja-JP" sz="4800" b="1" dirty="0"/>
              <a:t>COI </a:t>
            </a:r>
            <a:r>
              <a:rPr lang="ja-JP" altLang="en-US" sz="4800" dirty="0" smtClean="0"/>
              <a:t>開示</a:t>
            </a:r>
            <a:endParaRPr lang="en-US" altLang="ja-JP" sz="4800" dirty="0" smtClean="0"/>
          </a:p>
          <a:p>
            <a:endParaRPr lang="en-US" altLang="ja-JP" sz="4800" dirty="0"/>
          </a:p>
          <a:p>
            <a:pPr lvl="0"/>
            <a:r>
              <a:rPr lang="ja-JP" altLang="en-US" dirty="0">
                <a:latin typeface="Osaka−等幅"/>
                <a:ea typeface="Osaka−等幅"/>
                <a:cs typeface="Osaka−等幅"/>
              </a:rPr>
              <a:t>大村　政治</a:t>
            </a:r>
          </a:p>
          <a:p>
            <a:endParaRPr lang="en-US" altLang="ja-JP" dirty="0"/>
          </a:p>
          <a:p>
            <a:pPr>
              <a:buFont typeface="Arial" charset="0"/>
              <a:buNone/>
            </a:pPr>
            <a:endParaRPr lang="en-US" altLang="ja-JP" dirty="0"/>
          </a:p>
          <a:p>
            <a:pPr algn="just">
              <a:buFont typeface="Arial" charset="0"/>
              <a:buNone/>
            </a:pPr>
            <a:r>
              <a:rPr lang="ja-JP" altLang="en-US" dirty="0"/>
              <a:t>　演題発表に関連し、開示すべき</a:t>
            </a:r>
            <a:r>
              <a:rPr lang="en-US" altLang="ja-JP" dirty="0"/>
              <a:t>COI</a:t>
            </a:r>
            <a:r>
              <a:rPr lang="ja-JP" altLang="en-US" dirty="0"/>
              <a:t>関係に</a:t>
            </a:r>
            <a:endParaRPr lang="en-US" altLang="ja-JP" dirty="0"/>
          </a:p>
          <a:p>
            <a:pPr algn="just">
              <a:buFont typeface="Arial" charset="0"/>
              <a:buNone/>
            </a:pPr>
            <a:r>
              <a:rPr lang="ja-JP" altLang="en-US" dirty="0"/>
              <a:t>　ある企業などはありません</a:t>
            </a:r>
            <a:endParaRPr lang="en-US" altLang="ja-JP" dirty="0"/>
          </a:p>
          <a:p>
            <a:pPr marL="0" marR="0" indent="0" algn="ctr" defTabSz="584200" rtl="0" fontAlgn="auto" latinLnBrk="1" hangingPunct="0">
              <a:lnSpc>
                <a:spcPct val="100000"/>
              </a:lnSpc>
              <a:spcBef>
                <a:spcPts val="0"/>
              </a:spcBef>
              <a:spcAft>
                <a:spcPts val="0"/>
              </a:spcAft>
              <a:buClrTx/>
              <a:buSzTx/>
              <a:buFontTx/>
              <a:buNone/>
              <a:tabLst/>
            </a:pPr>
            <a:endParaRPr kumimoji="0" lang="ja-JP" altLang="en-US" sz="3600" b="0" i="0" u="none" strike="noStrike" cap="none" spc="0" normalizeH="0" baseline="0" dirty="0">
              <a:ln>
                <a:noFill/>
              </a:ln>
              <a:solidFill>
                <a:srgbClr val="000000"/>
              </a:solidFill>
              <a:effectLst/>
              <a:uFillTx/>
              <a:latin typeface="+mn-lt"/>
              <a:ea typeface="+mn-ea"/>
              <a:cs typeface="+mn-cs"/>
              <a:sym typeface="ヒラギノ角ゴ ProN W3"/>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90C1629D-FD15-476B-A262-2C6BBCBBCC6E}" type="slidenum">
              <a:rPr lang="en-US" altLang="zh-TW"/>
              <a:pPr/>
              <a:t>10</a:t>
            </a:fld>
            <a:endParaRPr lang="en-US" altLang="zh-TW" dirty="0"/>
          </a:p>
        </p:txBody>
      </p:sp>
      <p:sp>
        <p:nvSpPr>
          <p:cNvPr id="377858" name="Rectangle 2"/>
          <p:cNvSpPr>
            <a:spLocks noGrp="1" noChangeArrowheads="1"/>
          </p:cNvSpPr>
          <p:nvPr>
            <p:ph type="title" idx="4294967295"/>
          </p:nvPr>
        </p:nvSpPr>
        <p:spPr>
          <a:xfrm>
            <a:off x="0" y="0"/>
            <a:ext cx="13004800" cy="1625600"/>
          </a:xfrm>
        </p:spPr>
        <p:txBody>
          <a:bodyPr>
            <a:normAutofit/>
          </a:bodyPr>
          <a:lstStyle/>
          <a:p>
            <a:r>
              <a:rPr lang="en-US" sz="4600" b="1" dirty="0">
                <a:solidFill>
                  <a:srgbClr val="0F3BF7"/>
                </a:solidFill>
                <a:effectLst>
                  <a:glow rad="101600">
                    <a:schemeClr val="bg2">
                      <a:tint val="20000"/>
                      <a:alpha val="60000"/>
                    </a:schemeClr>
                  </a:glow>
                </a:effectLst>
                <a:latin typeface="Arial" pitchFamily="34" charset="0"/>
                <a:ea typeface="新細明體" pitchFamily="18" charset="-120"/>
                <a:cs typeface="Arial" pitchFamily="34" charset="0"/>
              </a:rPr>
              <a:t>Bioactivity of citrus flavonoids</a:t>
            </a:r>
          </a:p>
        </p:txBody>
      </p:sp>
      <p:sp>
        <p:nvSpPr>
          <p:cNvPr id="377861" name="Rectangle 5"/>
          <p:cNvSpPr>
            <a:spLocks noGrp="1" noChangeArrowheads="1"/>
          </p:cNvSpPr>
          <p:nvPr>
            <p:ph idx="4294967295"/>
          </p:nvPr>
        </p:nvSpPr>
        <p:spPr>
          <a:xfrm>
            <a:off x="236793" y="1192107"/>
            <a:ext cx="7835709" cy="8322025"/>
          </a:xfrm>
          <a:noFill/>
          <a:ln/>
        </p:spPr>
        <p:txBody>
          <a:bodyPr>
            <a:normAutofit fontScale="85000" lnSpcReduction="20000"/>
          </a:bodyPr>
          <a:lstStyle/>
          <a:p>
            <a:pPr>
              <a:lnSpc>
                <a:spcPct val="140000"/>
              </a:lnSpc>
              <a:buClr>
                <a:srgbClr val="000000"/>
              </a:buClr>
              <a:buSzPct val="122000"/>
              <a:buFont typeface="Arial" pitchFamily="34" charset="0"/>
              <a:buChar char="•"/>
            </a:pPr>
            <a:r>
              <a:rPr lang="en-US" altLang="zh-TW" sz="3400" dirty="0">
                <a:solidFill>
                  <a:srgbClr val="000000"/>
                </a:solidFill>
                <a:latin typeface="Osaka"/>
                <a:ea typeface="Osaka"/>
                <a:cs typeface="Osaka"/>
              </a:rPr>
              <a:t>Citrus flavonoids are of particular interest because many of these flavonoids exhibit a broad spectrum of biological activity, including:</a:t>
            </a:r>
          </a:p>
          <a:p>
            <a:pPr lvl="1">
              <a:lnSpc>
                <a:spcPct val="70000"/>
              </a:lnSpc>
              <a:buClr>
                <a:srgbClr val="000000"/>
              </a:buClr>
              <a:buSzPct val="122000"/>
              <a:buFont typeface="Arial" pitchFamily="34" charset="0"/>
              <a:buChar char="•"/>
            </a:pPr>
            <a:r>
              <a:rPr lang="en-US" altLang="zh-TW" sz="3400" dirty="0">
                <a:solidFill>
                  <a:srgbClr val="000000"/>
                </a:solidFill>
                <a:latin typeface="Osaka"/>
                <a:ea typeface="Osaka"/>
                <a:cs typeface="Osaka"/>
              </a:rPr>
              <a:t>anti-inflammatory</a:t>
            </a:r>
          </a:p>
          <a:p>
            <a:pPr lvl="1">
              <a:lnSpc>
                <a:spcPct val="70000"/>
              </a:lnSpc>
              <a:buClr>
                <a:srgbClr val="000000"/>
              </a:buClr>
              <a:buSzPct val="122000"/>
              <a:buFont typeface="Arial" pitchFamily="34" charset="0"/>
              <a:buChar char="•"/>
            </a:pPr>
            <a:r>
              <a:rPr lang="en-US" altLang="zh-TW" sz="3400" dirty="0">
                <a:solidFill>
                  <a:srgbClr val="FF0000"/>
                </a:solidFill>
                <a:latin typeface="Osaka"/>
                <a:ea typeface="Osaka"/>
                <a:cs typeface="Osaka"/>
              </a:rPr>
              <a:t>anti-carcinogenic</a:t>
            </a:r>
          </a:p>
          <a:p>
            <a:pPr lvl="1">
              <a:lnSpc>
                <a:spcPct val="70000"/>
              </a:lnSpc>
              <a:buClr>
                <a:srgbClr val="000000"/>
              </a:buClr>
              <a:buSzPct val="122000"/>
              <a:buFont typeface="Arial" pitchFamily="34" charset="0"/>
              <a:buChar char="•"/>
            </a:pPr>
            <a:r>
              <a:rPr lang="en-US" altLang="zh-TW" sz="3400" dirty="0">
                <a:solidFill>
                  <a:srgbClr val="000000"/>
                </a:solidFill>
                <a:latin typeface="Osaka"/>
                <a:ea typeface="Osaka"/>
                <a:cs typeface="Osaka"/>
              </a:rPr>
              <a:t>anti-viral</a:t>
            </a:r>
          </a:p>
          <a:p>
            <a:pPr lvl="1">
              <a:lnSpc>
                <a:spcPct val="70000"/>
              </a:lnSpc>
              <a:buClr>
                <a:srgbClr val="000000"/>
              </a:buClr>
              <a:buSzPct val="122000"/>
              <a:buFont typeface="Arial" pitchFamily="34" charset="0"/>
              <a:buChar char="•"/>
            </a:pPr>
            <a:r>
              <a:rPr lang="en-US" altLang="zh-TW" sz="3400" dirty="0">
                <a:solidFill>
                  <a:srgbClr val="000000"/>
                </a:solidFill>
                <a:latin typeface="Osaka"/>
                <a:ea typeface="Osaka"/>
                <a:cs typeface="Osaka"/>
              </a:rPr>
              <a:t>anti-oxidant</a:t>
            </a:r>
          </a:p>
          <a:p>
            <a:pPr lvl="1">
              <a:lnSpc>
                <a:spcPct val="70000"/>
              </a:lnSpc>
              <a:buClr>
                <a:srgbClr val="000000"/>
              </a:buClr>
              <a:buSzPct val="122000"/>
              <a:buFont typeface="Arial" pitchFamily="34" charset="0"/>
              <a:buChar char="•"/>
            </a:pPr>
            <a:r>
              <a:rPr lang="en-US" altLang="zh-TW" sz="3400" dirty="0">
                <a:solidFill>
                  <a:srgbClr val="000000"/>
                </a:solidFill>
                <a:latin typeface="Osaka"/>
                <a:ea typeface="Osaka"/>
                <a:cs typeface="Osaka"/>
              </a:rPr>
              <a:t>anti-</a:t>
            </a:r>
            <a:r>
              <a:rPr lang="en-US" altLang="zh-TW" sz="3400" dirty="0" err="1">
                <a:solidFill>
                  <a:srgbClr val="000000"/>
                </a:solidFill>
                <a:latin typeface="Osaka"/>
                <a:ea typeface="Osaka"/>
                <a:cs typeface="Osaka"/>
              </a:rPr>
              <a:t>thrombogenic</a:t>
            </a:r>
            <a:endParaRPr lang="en-US" altLang="zh-TW" sz="3400" dirty="0">
              <a:solidFill>
                <a:srgbClr val="000000"/>
              </a:solidFill>
              <a:latin typeface="Osaka"/>
              <a:ea typeface="Osaka"/>
              <a:cs typeface="Osaka"/>
            </a:endParaRPr>
          </a:p>
          <a:p>
            <a:pPr lvl="1">
              <a:lnSpc>
                <a:spcPct val="70000"/>
              </a:lnSpc>
              <a:buClr>
                <a:srgbClr val="000000"/>
              </a:buClr>
              <a:buSzPct val="122000"/>
              <a:buFont typeface="Arial" pitchFamily="34" charset="0"/>
              <a:buChar char="•"/>
            </a:pPr>
            <a:r>
              <a:rPr lang="en-US" altLang="zh-TW" sz="3400" dirty="0">
                <a:solidFill>
                  <a:srgbClr val="000000"/>
                </a:solidFill>
                <a:latin typeface="Osaka"/>
                <a:ea typeface="Osaka"/>
                <a:cs typeface="Osaka"/>
              </a:rPr>
              <a:t>anti-</a:t>
            </a:r>
            <a:r>
              <a:rPr lang="en-US" altLang="zh-TW" sz="3400" dirty="0" err="1">
                <a:solidFill>
                  <a:srgbClr val="000000"/>
                </a:solidFill>
                <a:latin typeface="Osaka"/>
                <a:ea typeface="Osaka"/>
                <a:cs typeface="Osaka"/>
              </a:rPr>
              <a:t>atherogenic</a:t>
            </a:r>
            <a:r>
              <a:rPr lang="en-US" altLang="zh-TW" sz="3400" dirty="0">
                <a:solidFill>
                  <a:srgbClr val="000000"/>
                </a:solidFill>
                <a:latin typeface="Osaka"/>
                <a:ea typeface="Osaka"/>
                <a:cs typeface="Osaka"/>
              </a:rPr>
              <a:t> </a:t>
            </a:r>
            <a:r>
              <a:rPr lang="en-US" altLang="zh-TW" sz="3400" dirty="0" smtClean="0">
                <a:solidFill>
                  <a:srgbClr val="000000"/>
                </a:solidFill>
                <a:latin typeface="Osaka"/>
                <a:ea typeface="Osaka"/>
                <a:cs typeface="Osaka"/>
              </a:rPr>
              <a:t>properties.</a:t>
            </a:r>
          </a:p>
          <a:p>
            <a:pPr algn="r">
              <a:buClr>
                <a:srgbClr val="000000"/>
              </a:buClr>
              <a:buFont typeface="Wingdings" pitchFamily="2" charset="2"/>
              <a:buNone/>
            </a:pPr>
            <a:r>
              <a:rPr lang="en-US" altLang="zh-TW" sz="2100" dirty="0" err="1" smtClean="0">
                <a:solidFill>
                  <a:srgbClr val="000000"/>
                </a:solidFill>
                <a:latin typeface="Osaka"/>
                <a:ea typeface="Osaka"/>
                <a:cs typeface="Osaka"/>
              </a:rPr>
              <a:t>Pharmacol</a:t>
            </a:r>
            <a:r>
              <a:rPr lang="en-US" altLang="zh-TW" sz="2100" dirty="0" smtClean="0">
                <a:solidFill>
                  <a:srgbClr val="000000"/>
                </a:solidFill>
                <a:latin typeface="Osaka"/>
                <a:ea typeface="Osaka"/>
                <a:cs typeface="Osaka"/>
              </a:rPr>
              <a:t>. Rev. 2000; Atherosclerosis, 2005; </a:t>
            </a:r>
          </a:p>
          <a:p>
            <a:pPr algn="r">
              <a:buClr>
                <a:srgbClr val="000000"/>
              </a:buClr>
              <a:buFont typeface="Wingdings" pitchFamily="2" charset="2"/>
              <a:buNone/>
            </a:pPr>
            <a:r>
              <a:rPr lang="en-US" altLang="zh-TW" sz="2100" dirty="0" err="1" smtClean="0">
                <a:solidFill>
                  <a:srgbClr val="000000"/>
                </a:solidFill>
                <a:latin typeface="Osaka"/>
                <a:ea typeface="Osaka"/>
                <a:cs typeface="Osaka"/>
              </a:rPr>
              <a:t>Biochem</a:t>
            </a:r>
            <a:r>
              <a:rPr lang="en-US" altLang="zh-TW" sz="2100" dirty="0">
                <a:solidFill>
                  <a:srgbClr val="000000"/>
                </a:solidFill>
                <a:latin typeface="Osaka"/>
                <a:ea typeface="Osaka"/>
                <a:cs typeface="Osaka"/>
              </a:rPr>
              <a:t>. </a:t>
            </a:r>
            <a:r>
              <a:rPr lang="en-US" altLang="zh-TW" sz="2100" dirty="0" err="1">
                <a:solidFill>
                  <a:srgbClr val="000000"/>
                </a:solidFill>
                <a:latin typeface="Osaka"/>
                <a:ea typeface="Osaka"/>
                <a:cs typeface="Osaka"/>
              </a:rPr>
              <a:t>Pharmacol</a:t>
            </a:r>
            <a:r>
              <a:rPr lang="en-US" altLang="zh-TW" sz="2100" dirty="0">
                <a:solidFill>
                  <a:srgbClr val="000000"/>
                </a:solidFill>
                <a:latin typeface="Osaka"/>
                <a:ea typeface="Osaka"/>
                <a:cs typeface="Osaka"/>
              </a:rPr>
              <a:t>., 2003</a:t>
            </a:r>
          </a:p>
        </p:txBody>
      </p:sp>
      <p:pic>
        <p:nvPicPr>
          <p:cNvPr id="377863" name="Picture 7" descr="Potential Health Benefits of Citrus"/>
          <p:cNvPicPr>
            <a:picLocks noChangeAspect="1" noChangeArrowheads="1"/>
          </p:cNvPicPr>
          <p:nvPr/>
        </p:nvPicPr>
        <p:blipFill>
          <a:blip r:embed="rId3" cstate="print"/>
          <a:srcRect/>
          <a:stretch>
            <a:fillRect/>
          </a:stretch>
        </p:blipFill>
        <p:spPr bwMode="auto">
          <a:xfrm>
            <a:off x="8236373" y="2492586"/>
            <a:ext cx="4768427" cy="659425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7863"/>
                                        </p:tgtEl>
                                        <p:attrNameLst>
                                          <p:attrName>style.visibility</p:attrName>
                                        </p:attrNameLst>
                                      </p:cBhvr>
                                      <p:to>
                                        <p:strVal val="visible"/>
                                      </p:to>
                                    </p:set>
                                    <p:animEffect transition="in" filter="fade">
                                      <p:cBhvr>
                                        <p:cTn id="7" dur="2000"/>
                                        <p:tgtEl>
                                          <p:spTgt spid="37786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7861">
                                            <p:txEl>
                                              <p:pRg st="0" end="0"/>
                                            </p:txEl>
                                          </p:spTgt>
                                        </p:tgtEl>
                                        <p:attrNameLst>
                                          <p:attrName>style.visibility</p:attrName>
                                        </p:attrNameLst>
                                      </p:cBhvr>
                                      <p:to>
                                        <p:strVal val="visible"/>
                                      </p:to>
                                    </p:set>
                                    <p:animEffect transition="in" filter="fade">
                                      <p:cBhvr>
                                        <p:cTn id="12" dur="1000"/>
                                        <p:tgtEl>
                                          <p:spTgt spid="377861">
                                            <p:txEl>
                                              <p:pRg st="0" end="0"/>
                                            </p:txEl>
                                          </p:spTgt>
                                        </p:tgtEl>
                                      </p:cBhvr>
                                    </p:animEffect>
                                    <p:anim calcmode="lin" valueType="num">
                                      <p:cBhvr>
                                        <p:cTn id="13" dur="1000" fill="hold"/>
                                        <p:tgtEl>
                                          <p:spTgt spid="37786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78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77861">
                                            <p:txEl>
                                              <p:pRg st="1" end="1"/>
                                            </p:txEl>
                                          </p:spTgt>
                                        </p:tgtEl>
                                        <p:attrNameLst>
                                          <p:attrName>style.visibility</p:attrName>
                                        </p:attrNameLst>
                                      </p:cBhvr>
                                      <p:to>
                                        <p:strVal val="visible"/>
                                      </p:to>
                                    </p:set>
                                    <p:animEffect transition="in" filter="fade">
                                      <p:cBhvr>
                                        <p:cTn id="19" dur="1000"/>
                                        <p:tgtEl>
                                          <p:spTgt spid="377861">
                                            <p:txEl>
                                              <p:pRg st="1" end="1"/>
                                            </p:txEl>
                                          </p:spTgt>
                                        </p:tgtEl>
                                      </p:cBhvr>
                                    </p:animEffect>
                                    <p:anim calcmode="lin" valueType="num">
                                      <p:cBhvr>
                                        <p:cTn id="20" dur="1000" fill="hold"/>
                                        <p:tgtEl>
                                          <p:spTgt spid="37786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778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77861">
                                            <p:txEl>
                                              <p:pRg st="2" end="2"/>
                                            </p:txEl>
                                          </p:spTgt>
                                        </p:tgtEl>
                                        <p:attrNameLst>
                                          <p:attrName>style.visibility</p:attrName>
                                        </p:attrNameLst>
                                      </p:cBhvr>
                                      <p:to>
                                        <p:strVal val="visible"/>
                                      </p:to>
                                    </p:set>
                                    <p:animEffect transition="in" filter="fade">
                                      <p:cBhvr>
                                        <p:cTn id="26" dur="1000"/>
                                        <p:tgtEl>
                                          <p:spTgt spid="377861">
                                            <p:txEl>
                                              <p:pRg st="2" end="2"/>
                                            </p:txEl>
                                          </p:spTgt>
                                        </p:tgtEl>
                                      </p:cBhvr>
                                    </p:animEffect>
                                    <p:anim calcmode="lin" valueType="num">
                                      <p:cBhvr>
                                        <p:cTn id="27" dur="1000" fill="hold"/>
                                        <p:tgtEl>
                                          <p:spTgt spid="37786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778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77861">
                                            <p:txEl>
                                              <p:pRg st="3" end="3"/>
                                            </p:txEl>
                                          </p:spTgt>
                                        </p:tgtEl>
                                        <p:attrNameLst>
                                          <p:attrName>style.visibility</p:attrName>
                                        </p:attrNameLst>
                                      </p:cBhvr>
                                      <p:to>
                                        <p:strVal val="visible"/>
                                      </p:to>
                                    </p:set>
                                    <p:animEffect transition="in" filter="fade">
                                      <p:cBhvr>
                                        <p:cTn id="33" dur="1000"/>
                                        <p:tgtEl>
                                          <p:spTgt spid="377861">
                                            <p:txEl>
                                              <p:pRg st="3" end="3"/>
                                            </p:txEl>
                                          </p:spTgt>
                                        </p:tgtEl>
                                      </p:cBhvr>
                                    </p:animEffect>
                                    <p:anim calcmode="lin" valueType="num">
                                      <p:cBhvr>
                                        <p:cTn id="34" dur="1000" fill="hold"/>
                                        <p:tgtEl>
                                          <p:spTgt spid="37786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77861">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77861">
                                            <p:txEl>
                                              <p:pRg st="4" end="4"/>
                                            </p:txEl>
                                          </p:spTgt>
                                        </p:tgtEl>
                                        <p:attrNameLst>
                                          <p:attrName>style.visibility</p:attrName>
                                        </p:attrNameLst>
                                      </p:cBhvr>
                                      <p:to>
                                        <p:strVal val="visible"/>
                                      </p:to>
                                    </p:set>
                                    <p:animEffect transition="in" filter="fade">
                                      <p:cBhvr>
                                        <p:cTn id="38" dur="1000"/>
                                        <p:tgtEl>
                                          <p:spTgt spid="377861">
                                            <p:txEl>
                                              <p:pRg st="4" end="4"/>
                                            </p:txEl>
                                          </p:spTgt>
                                        </p:tgtEl>
                                      </p:cBhvr>
                                    </p:animEffect>
                                    <p:anim calcmode="lin" valueType="num">
                                      <p:cBhvr>
                                        <p:cTn id="39" dur="1000" fill="hold"/>
                                        <p:tgtEl>
                                          <p:spTgt spid="377861">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77861">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77861">
                                            <p:txEl>
                                              <p:pRg st="5" end="5"/>
                                            </p:txEl>
                                          </p:spTgt>
                                        </p:tgtEl>
                                        <p:attrNameLst>
                                          <p:attrName>style.visibility</p:attrName>
                                        </p:attrNameLst>
                                      </p:cBhvr>
                                      <p:to>
                                        <p:strVal val="visible"/>
                                      </p:to>
                                    </p:set>
                                    <p:animEffect transition="in" filter="fade">
                                      <p:cBhvr>
                                        <p:cTn id="43" dur="1000"/>
                                        <p:tgtEl>
                                          <p:spTgt spid="377861">
                                            <p:txEl>
                                              <p:pRg st="5" end="5"/>
                                            </p:txEl>
                                          </p:spTgt>
                                        </p:tgtEl>
                                      </p:cBhvr>
                                    </p:animEffect>
                                    <p:anim calcmode="lin" valueType="num">
                                      <p:cBhvr>
                                        <p:cTn id="44" dur="1000" fill="hold"/>
                                        <p:tgtEl>
                                          <p:spTgt spid="377861">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77861">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77861">
                                            <p:txEl>
                                              <p:pRg st="6" end="6"/>
                                            </p:txEl>
                                          </p:spTgt>
                                        </p:tgtEl>
                                        <p:attrNameLst>
                                          <p:attrName>style.visibility</p:attrName>
                                        </p:attrNameLst>
                                      </p:cBhvr>
                                      <p:to>
                                        <p:strVal val="visible"/>
                                      </p:to>
                                    </p:set>
                                    <p:animEffect transition="in" filter="fade">
                                      <p:cBhvr>
                                        <p:cTn id="48" dur="1000"/>
                                        <p:tgtEl>
                                          <p:spTgt spid="377861">
                                            <p:txEl>
                                              <p:pRg st="6" end="6"/>
                                            </p:txEl>
                                          </p:spTgt>
                                        </p:tgtEl>
                                      </p:cBhvr>
                                    </p:animEffect>
                                    <p:anim calcmode="lin" valueType="num">
                                      <p:cBhvr>
                                        <p:cTn id="49" dur="1000" fill="hold"/>
                                        <p:tgtEl>
                                          <p:spTgt spid="377861">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77861">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77861">
                                            <p:txEl>
                                              <p:pRg st="7" end="7"/>
                                            </p:txEl>
                                          </p:spTgt>
                                        </p:tgtEl>
                                        <p:attrNameLst>
                                          <p:attrName>style.visibility</p:attrName>
                                        </p:attrNameLst>
                                      </p:cBhvr>
                                      <p:to>
                                        <p:strVal val="visible"/>
                                      </p:to>
                                    </p:set>
                                    <p:animEffect transition="in" filter="fade">
                                      <p:cBhvr>
                                        <p:cTn id="53" dur="1000"/>
                                        <p:tgtEl>
                                          <p:spTgt spid="377861">
                                            <p:txEl>
                                              <p:pRg st="7" end="7"/>
                                            </p:txEl>
                                          </p:spTgt>
                                        </p:tgtEl>
                                      </p:cBhvr>
                                    </p:animEffect>
                                    <p:anim calcmode="lin" valueType="num">
                                      <p:cBhvr>
                                        <p:cTn id="54" dur="1000" fill="hold"/>
                                        <p:tgtEl>
                                          <p:spTgt spid="377861">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77861">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77861">
                                            <p:txEl>
                                              <p:pRg st="8" end="8"/>
                                            </p:txEl>
                                          </p:spTgt>
                                        </p:tgtEl>
                                        <p:attrNameLst>
                                          <p:attrName>style.visibility</p:attrName>
                                        </p:attrNameLst>
                                      </p:cBhvr>
                                      <p:to>
                                        <p:strVal val="visible"/>
                                      </p:to>
                                    </p:set>
                                    <p:animEffect transition="in" filter="fade">
                                      <p:cBhvr>
                                        <p:cTn id="58" dur="1000"/>
                                        <p:tgtEl>
                                          <p:spTgt spid="377861">
                                            <p:txEl>
                                              <p:pRg st="8" end="8"/>
                                            </p:txEl>
                                          </p:spTgt>
                                        </p:tgtEl>
                                      </p:cBhvr>
                                    </p:animEffect>
                                    <p:anim calcmode="lin" valueType="num">
                                      <p:cBhvr>
                                        <p:cTn id="59" dur="1000" fill="hold"/>
                                        <p:tgtEl>
                                          <p:spTgt spid="377861">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7786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p:spPr>
        <p:txBody>
          <a:bodyPr/>
          <a:lstStyle/>
          <a:p>
            <a:fld id="{803A42AB-9DC9-4A6A-94C6-DA4E273170AA}" type="slidenum">
              <a:rPr lang="en-US" smtClean="0"/>
              <a:pPr/>
              <a:t>11</a:t>
            </a:fld>
            <a:endParaRPr lang="en-US" dirty="0" smtClean="0"/>
          </a:p>
        </p:txBody>
      </p:sp>
      <p:sp>
        <p:nvSpPr>
          <p:cNvPr id="10243" name="Rectangle 4"/>
          <p:cNvSpPr>
            <a:spLocks noChangeArrowheads="1"/>
          </p:cNvSpPr>
          <p:nvPr/>
        </p:nvSpPr>
        <p:spPr bwMode="auto">
          <a:xfrm>
            <a:off x="0" y="280025"/>
            <a:ext cx="13004800" cy="1625600"/>
          </a:xfrm>
          <a:prstGeom prst="rect">
            <a:avLst/>
          </a:prstGeom>
          <a:noFill/>
          <a:ln w="9525">
            <a:noFill/>
            <a:miter lim="800000"/>
            <a:headEnd/>
            <a:tailEnd/>
          </a:ln>
        </p:spPr>
        <p:txBody>
          <a:bodyPr lIns="130046" tIns="65023" rIns="130046" bIns="65023" anchor="ctr"/>
          <a:lstStyle/>
          <a:p>
            <a:pPr eaLnBrk="1" hangingPunct="1"/>
            <a:r>
              <a:rPr lang="en-US" sz="6000" dirty="0">
                <a:solidFill>
                  <a:srgbClr val="0F3BF7"/>
                </a:solidFill>
                <a:latin typeface="Osaka"/>
                <a:ea typeface="Osaka"/>
                <a:cs typeface="Osaka"/>
              </a:rPr>
              <a:t>Citrus peel content</a:t>
            </a:r>
          </a:p>
        </p:txBody>
      </p:sp>
      <p:sp>
        <p:nvSpPr>
          <p:cNvPr id="10244" name="Rectangle 5"/>
          <p:cNvSpPr>
            <a:spLocks noChangeArrowheads="1"/>
          </p:cNvSpPr>
          <p:nvPr/>
        </p:nvSpPr>
        <p:spPr bwMode="auto">
          <a:xfrm>
            <a:off x="1192107" y="1661724"/>
            <a:ext cx="7586133" cy="7369387"/>
          </a:xfrm>
          <a:prstGeom prst="rect">
            <a:avLst/>
          </a:prstGeom>
          <a:noFill/>
          <a:ln w="9525">
            <a:noFill/>
            <a:miter lim="800000"/>
            <a:headEnd/>
            <a:tailEnd/>
          </a:ln>
        </p:spPr>
        <p:txBody>
          <a:bodyPr lIns="130046" tIns="65023" rIns="130046" bIns="65023"/>
          <a:lstStyle/>
          <a:p>
            <a:pPr marL="487672" indent="-487672" algn="l">
              <a:spcBef>
                <a:spcPct val="20000"/>
              </a:spcBef>
            </a:pPr>
            <a:endParaRPr lang="en-US" sz="1700" dirty="0">
              <a:solidFill>
                <a:srgbClr val="0F3BF7"/>
              </a:solidFill>
            </a:endParaRPr>
          </a:p>
          <a:p>
            <a:pPr marL="1137902" lvl="1" indent="-487672" algn="l">
              <a:spcBef>
                <a:spcPct val="20000"/>
              </a:spcBef>
              <a:buSzPct val="120000"/>
              <a:buFont typeface="Arial" pitchFamily="34" charset="0"/>
              <a:buChar char="•"/>
            </a:pPr>
            <a:r>
              <a:rPr lang="en-US" sz="3400" dirty="0">
                <a:latin typeface="Corbel" pitchFamily="34" charset="0"/>
              </a:rPr>
              <a:t>Pectin</a:t>
            </a:r>
          </a:p>
          <a:p>
            <a:pPr marL="1137902" lvl="1" indent="-487672" algn="l">
              <a:spcBef>
                <a:spcPct val="20000"/>
              </a:spcBef>
              <a:buSzPct val="120000"/>
              <a:buFont typeface="Arial" pitchFamily="34" charset="0"/>
              <a:buChar char="•"/>
            </a:pPr>
            <a:r>
              <a:rPr lang="en-US" sz="3400" dirty="0">
                <a:latin typeface="Corbel" pitchFamily="34" charset="0"/>
              </a:rPr>
              <a:t>Essential oil </a:t>
            </a:r>
          </a:p>
          <a:p>
            <a:pPr marL="1788132" lvl="2" indent="-487672" algn="l">
              <a:spcBef>
                <a:spcPct val="20000"/>
              </a:spcBef>
              <a:buSzPct val="120000"/>
              <a:buFont typeface="Arial" pitchFamily="34" charset="0"/>
              <a:buChar char="•"/>
            </a:pPr>
            <a:r>
              <a:rPr lang="en-US" sz="3400" dirty="0" err="1">
                <a:latin typeface="Corbel" pitchFamily="34" charset="0"/>
              </a:rPr>
              <a:t>Terpenoids</a:t>
            </a:r>
            <a:r>
              <a:rPr lang="en-US" sz="3400" dirty="0">
                <a:latin typeface="Corbel" pitchFamily="34" charset="0"/>
              </a:rPr>
              <a:t>:  limonene, linalool, </a:t>
            </a:r>
            <a:r>
              <a:rPr lang="en-US" sz="3400" i="1" dirty="0">
                <a:latin typeface="Corbel" pitchFamily="34" charset="0"/>
              </a:rPr>
              <a:t>etc.</a:t>
            </a:r>
          </a:p>
          <a:p>
            <a:pPr marL="1788132" lvl="2" indent="-487672" algn="l">
              <a:spcBef>
                <a:spcPct val="20000"/>
              </a:spcBef>
              <a:buSzPct val="120000"/>
              <a:buFont typeface="Arial" pitchFamily="34" charset="0"/>
              <a:buChar char="•"/>
            </a:pPr>
            <a:r>
              <a:rPr lang="en-US" sz="3400" dirty="0">
                <a:latin typeface="Corbel" pitchFamily="34" charset="0"/>
              </a:rPr>
              <a:t>Other volatile oils </a:t>
            </a:r>
          </a:p>
          <a:p>
            <a:pPr marL="1137902" lvl="1" indent="-487672" algn="l">
              <a:spcBef>
                <a:spcPct val="20000"/>
              </a:spcBef>
              <a:buSzPct val="120000"/>
              <a:buFont typeface="Arial" pitchFamily="34" charset="0"/>
              <a:buChar char="•"/>
            </a:pPr>
            <a:r>
              <a:rPr lang="en-US" sz="3400" b="1" dirty="0">
                <a:latin typeface="Corbel" pitchFamily="34" charset="0"/>
              </a:rPr>
              <a:t>Flavonoids</a:t>
            </a:r>
          </a:p>
          <a:p>
            <a:pPr marL="1788132" lvl="2" indent="-487672" algn="l">
              <a:spcBef>
                <a:spcPct val="20000"/>
              </a:spcBef>
              <a:buSzPct val="120000"/>
              <a:buFont typeface="Arial" pitchFamily="34" charset="0"/>
              <a:buChar char="•"/>
            </a:pPr>
            <a:r>
              <a:rPr lang="en-US" sz="3400" dirty="0" err="1">
                <a:solidFill>
                  <a:srgbClr val="FF0000"/>
                </a:solidFill>
                <a:latin typeface="Corbel" pitchFamily="34" charset="0"/>
              </a:rPr>
              <a:t>Polyhydroxyflav</a:t>
            </a:r>
            <a:r>
              <a:rPr lang="en-US" sz="3400" dirty="0">
                <a:solidFill>
                  <a:srgbClr val="FF0000"/>
                </a:solidFill>
                <a:latin typeface="Corbel" pitchFamily="34" charset="0"/>
              </a:rPr>
              <a:t>(an)ones (PHFs)</a:t>
            </a:r>
          </a:p>
          <a:p>
            <a:pPr marL="1788132" lvl="2" indent="-487672" algn="l">
              <a:spcBef>
                <a:spcPct val="20000"/>
              </a:spcBef>
              <a:buSzPct val="120000"/>
              <a:buFont typeface="Arial" pitchFamily="34" charset="0"/>
              <a:buChar char="•"/>
            </a:pPr>
            <a:r>
              <a:rPr lang="en-US" sz="3400" dirty="0">
                <a:solidFill>
                  <a:srgbClr val="FF0000"/>
                </a:solidFill>
                <a:latin typeface="Corbel" pitchFamily="34" charset="0"/>
              </a:rPr>
              <a:t>PMFs – polymethoxyflavones</a:t>
            </a:r>
          </a:p>
          <a:p>
            <a:pPr marL="1788132" lvl="2" indent="-487672" algn="l">
              <a:spcBef>
                <a:spcPct val="20000"/>
              </a:spcBef>
              <a:buSzPct val="120000"/>
              <a:buFont typeface="Arial" pitchFamily="34" charset="0"/>
              <a:buChar char="•"/>
            </a:pPr>
            <a:r>
              <a:rPr lang="en-US" sz="3400" dirty="0">
                <a:latin typeface="Corbel" pitchFamily="34" charset="0"/>
              </a:rPr>
              <a:t>OH-PMFs</a:t>
            </a:r>
          </a:p>
          <a:p>
            <a:pPr marL="1137902" lvl="1" indent="-487672" algn="l">
              <a:spcBef>
                <a:spcPct val="20000"/>
              </a:spcBef>
              <a:buSzPct val="120000"/>
              <a:buFont typeface="Arial" pitchFamily="34" charset="0"/>
              <a:buChar char="•"/>
            </a:pPr>
            <a:r>
              <a:rPr lang="en-US" sz="3400" dirty="0">
                <a:latin typeface="Corbel" pitchFamily="34" charset="0"/>
              </a:rPr>
              <a:t>Carotenoids</a:t>
            </a:r>
          </a:p>
        </p:txBody>
      </p:sp>
      <p:pic>
        <p:nvPicPr>
          <p:cNvPr id="10245" name="Picture 6" descr="Paper bag"/>
          <p:cNvPicPr>
            <a:picLocks noChangeAspect="1" noChangeArrowheads="1"/>
          </p:cNvPicPr>
          <p:nvPr/>
        </p:nvPicPr>
        <p:blipFill>
          <a:blip r:embed="rId3" cstate="print"/>
          <a:srcRect/>
          <a:stretch>
            <a:fillRect/>
          </a:stretch>
        </p:blipFill>
        <p:spPr bwMode="auto">
          <a:xfrm>
            <a:off x="8958863" y="3351107"/>
            <a:ext cx="3156373" cy="280190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500"/>
                                        <p:tgtEl>
                                          <p:spTgt spid="10245"/>
                                        </p:tgtEl>
                                      </p:cBhvr>
                                    </p:animEffect>
                                  </p:childTnLst>
                                </p:cTn>
                              </p:par>
                              <p:par>
                                <p:cTn id="8" presetID="42" presetClass="entr" presetSubtype="0" fill="hold" nodeType="withEffect">
                                  <p:stCondLst>
                                    <p:cond delay="0"/>
                                  </p:stCondLst>
                                  <p:childTnLst>
                                    <p:set>
                                      <p:cBhvr>
                                        <p:cTn id="9" dur="1" fill="hold">
                                          <p:stCondLst>
                                            <p:cond delay="0"/>
                                          </p:stCondLst>
                                        </p:cTn>
                                        <p:tgtEl>
                                          <p:spTgt spid="10244">
                                            <p:txEl>
                                              <p:pRg st="1" end="1"/>
                                            </p:txEl>
                                          </p:spTgt>
                                        </p:tgtEl>
                                        <p:attrNameLst>
                                          <p:attrName>style.visibility</p:attrName>
                                        </p:attrNameLst>
                                      </p:cBhvr>
                                      <p:to>
                                        <p:strVal val="visible"/>
                                      </p:to>
                                    </p:set>
                                    <p:animEffect transition="in" filter="fade">
                                      <p:cBhvr>
                                        <p:cTn id="10" dur="1500"/>
                                        <p:tgtEl>
                                          <p:spTgt spid="10244">
                                            <p:txEl>
                                              <p:pRg st="1" end="1"/>
                                            </p:txEl>
                                          </p:spTgt>
                                        </p:tgtEl>
                                      </p:cBhvr>
                                    </p:animEffect>
                                    <p:anim calcmode="lin" valueType="num">
                                      <p:cBhvr>
                                        <p:cTn id="11" dur="15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p:cTn id="12" dur="1500" fill="hold"/>
                                        <p:tgtEl>
                                          <p:spTgt spid="10244">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animEffect transition="in" filter="fade">
                                      <p:cBhvr>
                                        <p:cTn id="15" dur="1500"/>
                                        <p:tgtEl>
                                          <p:spTgt spid="10244">
                                            <p:txEl>
                                              <p:pRg st="2" end="2"/>
                                            </p:txEl>
                                          </p:spTgt>
                                        </p:tgtEl>
                                      </p:cBhvr>
                                    </p:animEffect>
                                    <p:anim calcmode="lin" valueType="num">
                                      <p:cBhvr>
                                        <p:cTn id="16" dur="15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p:cTn id="17" dur="1500" fill="hold"/>
                                        <p:tgtEl>
                                          <p:spTgt spid="10244">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44">
                                            <p:txEl>
                                              <p:pRg st="3" end="3"/>
                                            </p:txEl>
                                          </p:spTgt>
                                        </p:tgtEl>
                                        <p:attrNameLst>
                                          <p:attrName>style.visibility</p:attrName>
                                        </p:attrNameLst>
                                      </p:cBhvr>
                                      <p:to>
                                        <p:strVal val="visible"/>
                                      </p:to>
                                    </p:set>
                                    <p:animEffect transition="in" filter="fade">
                                      <p:cBhvr>
                                        <p:cTn id="20" dur="1500"/>
                                        <p:tgtEl>
                                          <p:spTgt spid="10244">
                                            <p:txEl>
                                              <p:pRg st="3" end="3"/>
                                            </p:txEl>
                                          </p:spTgt>
                                        </p:tgtEl>
                                      </p:cBhvr>
                                    </p:animEffect>
                                    <p:anim calcmode="lin" valueType="num">
                                      <p:cBhvr>
                                        <p:cTn id="21" dur="15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p:cTn id="22" dur="1500" fill="hold"/>
                                        <p:tgtEl>
                                          <p:spTgt spid="10244">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244">
                                            <p:txEl>
                                              <p:pRg st="4" end="4"/>
                                            </p:txEl>
                                          </p:spTgt>
                                        </p:tgtEl>
                                        <p:attrNameLst>
                                          <p:attrName>style.visibility</p:attrName>
                                        </p:attrNameLst>
                                      </p:cBhvr>
                                      <p:to>
                                        <p:strVal val="visible"/>
                                      </p:to>
                                    </p:set>
                                    <p:animEffect transition="in" filter="fade">
                                      <p:cBhvr>
                                        <p:cTn id="25" dur="1500"/>
                                        <p:tgtEl>
                                          <p:spTgt spid="10244">
                                            <p:txEl>
                                              <p:pRg st="4" end="4"/>
                                            </p:txEl>
                                          </p:spTgt>
                                        </p:tgtEl>
                                      </p:cBhvr>
                                    </p:animEffect>
                                    <p:anim calcmode="lin" valueType="num">
                                      <p:cBhvr>
                                        <p:cTn id="26" dur="1500" fill="hold"/>
                                        <p:tgtEl>
                                          <p:spTgt spid="10244">
                                            <p:txEl>
                                              <p:pRg st="4" end="4"/>
                                            </p:txEl>
                                          </p:spTgt>
                                        </p:tgtEl>
                                        <p:attrNameLst>
                                          <p:attrName>ppt_x</p:attrName>
                                        </p:attrNameLst>
                                      </p:cBhvr>
                                      <p:tavLst>
                                        <p:tav tm="0">
                                          <p:val>
                                            <p:strVal val="#ppt_x"/>
                                          </p:val>
                                        </p:tav>
                                        <p:tav tm="100000">
                                          <p:val>
                                            <p:strVal val="#ppt_x"/>
                                          </p:val>
                                        </p:tav>
                                      </p:tavLst>
                                    </p:anim>
                                    <p:anim calcmode="lin" valueType="num">
                                      <p:cBhvr>
                                        <p:cTn id="27" dur="1500" fill="hold"/>
                                        <p:tgtEl>
                                          <p:spTgt spid="1024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44">
                                            <p:txEl>
                                              <p:pRg st="5" end="5"/>
                                            </p:txEl>
                                          </p:spTgt>
                                        </p:tgtEl>
                                        <p:attrNameLst>
                                          <p:attrName>style.visibility</p:attrName>
                                        </p:attrNameLst>
                                      </p:cBhvr>
                                      <p:to>
                                        <p:strVal val="visible"/>
                                      </p:to>
                                    </p:set>
                                    <p:animEffect transition="in" filter="fade">
                                      <p:cBhvr>
                                        <p:cTn id="32" dur="1000"/>
                                        <p:tgtEl>
                                          <p:spTgt spid="10244">
                                            <p:txEl>
                                              <p:pRg st="5" end="5"/>
                                            </p:txEl>
                                          </p:spTgt>
                                        </p:tgtEl>
                                      </p:cBhvr>
                                    </p:animEffect>
                                    <p:anim calcmode="lin" valueType="num">
                                      <p:cBhvr>
                                        <p:cTn id="33" dur="1000" fill="hold"/>
                                        <p:tgtEl>
                                          <p:spTgt spid="1024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24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244">
                                            <p:txEl>
                                              <p:pRg st="6" end="6"/>
                                            </p:txEl>
                                          </p:spTgt>
                                        </p:tgtEl>
                                        <p:attrNameLst>
                                          <p:attrName>style.visibility</p:attrName>
                                        </p:attrNameLst>
                                      </p:cBhvr>
                                      <p:to>
                                        <p:strVal val="visible"/>
                                      </p:to>
                                    </p:set>
                                    <p:animEffect transition="in" filter="fade">
                                      <p:cBhvr>
                                        <p:cTn id="37" dur="1000"/>
                                        <p:tgtEl>
                                          <p:spTgt spid="10244">
                                            <p:txEl>
                                              <p:pRg st="6" end="6"/>
                                            </p:txEl>
                                          </p:spTgt>
                                        </p:tgtEl>
                                      </p:cBhvr>
                                    </p:animEffect>
                                    <p:anim calcmode="lin" valueType="num">
                                      <p:cBhvr>
                                        <p:cTn id="38" dur="1000" fill="hold"/>
                                        <p:tgtEl>
                                          <p:spTgt spid="1024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024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244">
                                            <p:txEl>
                                              <p:pRg st="7" end="7"/>
                                            </p:txEl>
                                          </p:spTgt>
                                        </p:tgtEl>
                                        <p:attrNameLst>
                                          <p:attrName>style.visibility</p:attrName>
                                        </p:attrNameLst>
                                      </p:cBhvr>
                                      <p:to>
                                        <p:strVal val="visible"/>
                                      </p:to>
                                    </p:set>
                                    <p:animEffect transition="in" filter="fade">
                                      <p:cBhvr>
                                        <p:cTn id="44" dur="1000"/>
                                        <p:tgtEl>
                                          <p:spTgt spid="10244">
                                            <p:txEl>
                                              <p:pRg st="7" end="7"/>
                                            </p:txEl>
                                          </p:spTgt>
                                        </p:tgtEl>
                                      </p:cBhvr>
                                    </p:animEffect>
                                    <p:anim calcmode="lin" valueType="num">
                                      <p:cBhvr>
                                        <p:cTn id="45" dur="1000" fill="hold"/>
                                        <p:tgtEl>
                                          <p:spTgt spid="1024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024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244">
                                            <p:txEl>
                                              <p:pRg st="8" end="8"/>
                                            </p:txEl>
                                          </p:spTgt>
                                        </p:tgtEl>
                                        <p:attrNameLst>
                                          <p:attrName>style.visibility</p:attrName>
                                        </p:attrNameLst>
                                      </p:cBhvr>
                                      <p:to>
                                        <p:strVal val="visible"/>
                                      </p:to>
                                    </p:set>
                                    <p:animEffect transition="in" filter="fade">
                                      <p:cBhvr>
                                        <p:cTn id="49" dur="1000"/>
                                        <p:tgtEl>
                                          <p:spTgt spid="10244">
                                            <p:txEl>
                                              <p:pRg st="8" end="8"/>
                                            </p:txEl>
                                          </p:spTgt>
                                        </p:tgtEl>
                                      </p:cBhvr>
                                    </p:animEffect>
                                    <p:anim calcmode="lin" valueType="num">
                                      <p:cBhvr>
                                        <p:cTn id="50" dur="1000" fill="hold"/>
                                        <p:tgtEl>
                                          <p:spTgt spid="1024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024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44">
                                            <p:txEl>
                                              <p:pRg st="9" end="9"/>
                                            </p:txEl>
                                          </p:spTgt>
                                        </p:tgtEl>
                                        <p:attrNameLst>
                                          <p:attrName>style.visibility</p:attrName>
                                        </p:attrNameLst>
                                      </p:cBhvr>
                                      <p:to>
                                        <p:strVal val="visible"/>
                                      </p:to>
                                    </p:set>
                                    <p:animEffect transition="in" filter="fade">
                                      <p:cBhvr>
                                        <p:cTn id="56" dur="1000"/>
                                        <p:tgtEl>
                                          <p:spTgt spid="10244">
                                            <p:txEl>
                                              <p:pRg st="9" end="9"/>
                                            </p:txEl>
                                          </p:spTgt>
                                        </p:tgtEl>
                                      </p:cBhvr>
                                    </p:animEffect>
                                    <p:anim calcmode="lin" valueType="num">
                                      <p:cBhvr>
                                        <p:cTn id="57" dur="1000" fill="hold"/>
                                        <p:tgtEl>
                                          <p:spTgt spid="1024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024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a:noFill/>
        </p:spPr>
        <p:txBody>
          <a:bodyPr/>
          <a:lstStyle/>
          <a:p>
            <a:fld id="{C3533377-7F5B-4AB9-ABA6-3F598320DF1F}" type="slidenum">
              <a:rPr lang="en-US" smtClean="0">
                <a:latin typeface="Osaka"/>
                <a:ea typeface="Osaka"/>
                <a:cs typeface="Osaka"/>
              </a:rPr>
              <a:pPr/>
              <a:t>12</a:t>
            </a:fld>
            <a:endParaRPr lang="en-US" dirty="0" smtClean="0">
              <a:latin typeface="Osaka"/>
              <a:ea typeface="Osaka"/>
              <a:cs typeface="Osaka"/>
            </a:endParaRPr>
          </a:p>
        </p:txBody>
      </p:sp>
      <p:sp>
        <p:nvSpPr>
          <p:cNvPr id="14339" name="Rectangle 4"/>
          <p:cNvSpPr>
            <a:spLocks noChangeArrowheads="1"/>
          </p:cNvSpPr>
          <p:nvPr/>
        </p:nvSpPr>
        <p:spPr bwMode="auto">
          <a:xfrm>
            <a:off x="0" y="650240"/>
            <a:ext cx="13004800" cy="1517227"/>
          </a:xfrm>
          <a:prstGeom prst="rect">
            <a:avLst/>
          </a:prstGeom>
          <a:noFill/>
          <a:ln w="9525">
            <a:noFill/>
            <a:miter lim="800000"/>
            <a:headEnd/>
            <a:tailEnd/>
          </a:ln>
        </p:spPr>
        <p:txBody>
          <a:bodyPr lIns="130046" tIns="65023" rIns="130046" bIns="65023" anchor="ctr"/>
          <a:lstStyle/>
          <a:p>
            <a:pPr eaLnBrk="1" hangingPunct="1"/>
            <a:r>
              <a:rPr lang="en-US" sz="4600" dirty="0">
                <a:solidFill>
                  <a:srgbClr val="0F3BF7"/>
                </a:solidFill>
                <a:latin typeface="Osaka"/>
                <a:ea typeface="Osaka"/>
                <a:cs typeface="Osaka"/>
              </a:rPr>
              <a:t>Cancer prevention property of </a:t>
            </a:r>
          </a:p>
          <a:p>
            <a:pPr eaLnBrk="1" hangingPunct="1"/>
            <a:r>
              <a:rPr lang="en-US" sz="4600" dirty="0">
                <a:solidFill>
                  <a:srgbClr val="0F3BF7"/>
                </a:solidFill>
                <a:latin typeface="Osaka"/>
                <a:ea typeface="Osaka"/>
                <a:cs typeface="Osaka"/>
              </a:rPr>
              <a:t>PMFs and OH-PMFs</a:t>
            </a:r>
          </a:p>
        </p:txBody>
      </p:sp>
      <p:sp>
        <p:nvSpPr>
          <p:cNvPr id="14340" name="Rectangle 5"/>
          <p:cNvSpPr>
            <a:spLocks noChangeArrowheads="1"/>
          </p:cNvSpPr>
          <p:nvPr/>
        </p:nvSpPr>
        <p:spPr bwMode="auto">
          <a:xfrm>
            <a:off x="541867" y="2275840"/>
            <a:ext cx="12029440" cy="4985173"/>
          </a:xfrm>
          <a:prstGeom prst="rect">
            <a:avLst/>
          </a:prstGeom>
          <a:noFill/>
          <a:ln w="9525">
            <a:noFill/>
            <a:miter lim="800000"/>
            <a:headEnd/>
            <a:tailEnd/>
          </a:ln>
        </p:spPr>
        <p:txBody>
          <a:bodyPr lIns="130046" tIns="65023" rIns="130046" bIns="65023"/>
          <a:lstStyle/>
          <a:p>
            <a:pPr marL="1625575" lvl="2" indent="-325115" algn="l">
              <a:spcBef>
                <a:spcPct val="20000"/>
              </a:spcBef>
            </a:pPr>
            <a:endParaRPr lang="en-US" sz="1000" dirty="0">
              <a:solidFill>
                <a:srgbClr val="0F3BF7"/>
              </a:solidFill>
              <a:latin typeface="Osaka"/>
              <a:ea typeface="Osaka"/>
              <a:cs typeface="Osaka"/>
            </a:endParaRPr>
          </a:p>
          <a:p>
            <a:pPr marL="487672" indent="-487672" algn="l">
              <a:spcBef>
                <a:spcPct val="20000"/>
              </a:spcBef>
              <a:buFontTx/>
              <a:buChar char="•"/>
            </a:pPr>
            <a:r>
              <a:rPr lang="en-US" sz="3400" dirty="0">
                <a:latin typeface="Osaka"/>
                <a:ea typeface="Osaka"/>
                <a:cs typeface="Osaka"/>
              </a:rPr>
              <a:t>Inhibition of tumor cell proliferation</a:t>
            </a:r>
          </a:p>
          <a:p>
            <a:pPr marL="1056623" lvl="1" indent="-406394" algn="l">
              <a:spcBef>
                <a:spcPct val="20000"/>
              </a:spcBef>
              <a:buClr>
                <a:srgbClr val="FFFF66"/>
              </a:buClr>
              <a:buSzPct val="65000"/>
              <a:buFontTx/>
              <a:buChar char="•"/>
            </a:pPr>
            <a:r>
              <a:rPr lang="en-US" sz="2300" dirty="0">
                <a:solidFill>
                  <a:srgbClr val="FF0000"/>
                </a:solidFill>
                <a:latin typeface="Osaka"/>
                <a:ea typeface="Osaka"/>
                <a:cs typeface="Osaka"/>
              </a:rPr>
              <a:t>Human prostate</a:t>
            </a:r>
            <a:r>
              <a:rPr lang="en-US" sz="2300" dirty="0">
                <a:latin typeface="Osaka"/>
                <a:ea typeface="Osaka"/>
                <a:cs typeface="Osaka"/>
              </a:rPr>
              <a:t>, skin, mammary and colon carcinoma cell lines</a:t>
            </a:r>
          </a:p>
          <a:p>
            <a:pPr marL="1056623" lvl="1" indent="-406394" algn="l">
              <a:spcBef>
                <a:spcPct val="20000"/>
              </a:spcBef>
              <a:buClr>
                <a:srgbClr val="FFFF66"/>
              </a:buClr>
              <a:buSzPct val="65000"/>
              <a:buFontTx/>
              <a:buChar char="•"/>
            </a:pPr>
            <a:r>
              <a:rPr lang="en-US" sz="2300" dirty="0" err="1">
                <a:latin typeface="Osaka"/>
                <a:ea typeface="Osaka"/>
                <a:cs typeface="Osaka"/>
              </a:rPr>
              <a:t>Antiproliferative</a:t>
            </a:r>
            <a:r>
              <a:rPr lang="en-US" sz="2300" dirty="0">
                <a:latin typeface="Osaka"/>
                <a:ea typeface="Osaka"/>
                <a:cs typeface="Osaka"/>
              </a:rPr>
              <a:t> and apoptotic effects on gastric cancer cells </a:t>
            </a:r>
          </a:p>
          <a:p>
            <a:pPr marL="1056623" lvl="1" indent="-406394" algn="l">
              <a:spcBef>
                <a:spcPct val="20000"/>
              </a:spcBef>
              <a:buClr>
                <a:srgbClr val="FFFF66"/>
              </a:buClr>
              <a:buSzPct val="65000"/>
              <a:buFontTx/>
              <a:buChar char="•"/>
            </a:pPr>
            <a:r>
              <a:rPr lang="en-US" sz="2300" dirty="0">
                <a:latin typeface="Osaka"/>
                <a:ea typeface="Osaka"/>
                <a:cs typeface="Osaka"/>
              </a:rPr>
              <a:t>Disruptive effects on cell-cycle progression</a:t>
            </a:r>
          </a:p>
          <a:p>
            <a:pPr marL="1056623" lvl="1" indent="-406394" algn="l">
              <a:spcBef>
                <a:spcPct val="20000"/>
              </a:spcBef>
              <a:buClr>
                <a:srgbClr val="FFFF66"/>
              </a:buClr>
              <a:buSzPct val="65000"/>
              <a:buFontTx/>
              <a:buChar char="•"/>
            </a:pPr>
            <a:r>
              <a:rPr lang="en-US" sz="2300" dirty="0">
                <a:latin typeface="Osaka"/>
                <a:ea typeface="Osaka"/>
                <a:cs typeface="Osaka"/>
              </a:rPr>
              <a:t>Human umbilical endothelial cell migration and proliferation</a:t>
            </a:r>
          </a:p>
          <a:p>
            <a:pPr marL="1056623" lvl="1" indent="-406394" algn="l">
              <a:spcBef>
                <a:spcPct val="20000"/>
              </a:spcBef>
              <a:buClr>
                <a:srgbClr val="FFFF66"/>
              </a:buClr>
              <a:buSzPct val="65000"/>
              <a:buFont typeface="Wingdings" pitchFamily="2" charset="2"/>
              <a:buChar char="Ø"/>
            </a:pPr>
            <a:endParaRPr lang="en-US" sz="1100" dirty="0">
              <a:latin typeface="Osaka"/>
              <a:ea typeface="Osaka"/>
              <a:cs typeface="Osaka"/>
            </a:endParaRPr>
          </a:p>
          <a:p>
            <a:pPr marL="487672" indent="-487672" algn="l">
              <a:spcBef>
                <a:spcPct val="20000"/>
              </a:spcBef>
              <a:buFontTx/>
              <a:buChar char="•"/>
            </a:pPr>
            <a:r>
              <a:rPr lang="en-US" sz="3400" dirty="0">
                <a:latin typeface="Osaka"/>
                <a:ea typeface="Osaka"/>
                <a:cs typeface="Osaka"/>
              </a:rPr>
              <a:t>Inhibition of NO, O</a:t>
            </a:r>
            <a:r>
              <a:rPr lang="en-US" sz="3400" baseline="-25000" dirty="0">
                <a:latin typeface="Osaka"/>
                <a:ea typeface="Osaka"/>
                <a:cs typeface="Osaka"/>
              </a:rPr>
              <a:t>2</a:t>
            </a:r>
            <a:r>
              <a:rPr lang="en-US" sz="3400" baseline="30000" dirty="0">
                <a:latin typeface="Osaka"/>
                <a:ea typeface="Osaka"/>
                <a:cs typeface="Osaka"/>
              </a:rPr>
              <a:t>-</a:t>
            </a:r>
            <a:r>
              <a:rPr lang="en-US" sz="3400" dirty="0">
                <a:latin typeface="Osaka"/>
                <a:ea typeface="Osaka"/>
                <a:cs typeface="Osaka"/>
              </a:rPr>
              <a:t> and PGE</a:t>
            </a:r>
            <a:r>
              <a:rPr lang="en-US" sz="3400" baseline="-25000" dirty="0">
                <a:latin typeface="Osaka"/>
                <a:ea typeface="Osaka"/>
                <a:cs typeface="Osaka"/>
              </a:rPr>
              <a:t>2</a:t>
            </a:r>
            <a:r>
              <a:rPr lang="en-US" sz="3400" dirty="0">
                <a:latin typeface="Osaka"/>
                <a:ea typeface="Osaka"/>
                <a:cs typeface="Osaka"/>
              </a:rPr>
              <a:t> production and tumor promotion </a:t>
            </a:r>
          </a:p>
          <a:p>
            <a:pPr marL="487672" indent="-487672" algn="l">
              <a:spcBef>
                <a:spcPct val="20000"/>
              </a:spcBef>
              <a:buFontTx/>
              <a:buChar char="•"/>
            </a:pPr>
            <a:endParaRPr lang="en-US" sz="1600" dirty="0">
              <a:latin typeface="Osaka"/>
              <a:ea typeface="Osaka"/>
              <a:cs typeface="Osaka"/>
            </a:endParaRPr>
          </a:p>
          <a:p>
            <a:pPr marL="487672" indent="-487672" algn="l">
              <a:spcBef>
                <a:spcPct val="20000"/>
              </a:spcBef>
              <a:buFontTx/>
              <a:buChar char="•"/>
            </a:pPr>
            <a:r>
              <a:rPr lang="en-US" sz="3400" dirty="0">
                <a:latin typeface="Osaka"/>
                <a:ea typeface="Osaka"/>
                <a:cs typeface="Osaka"/>
              </a:rPr>
              <a:t>Induction of apoptosis</a:t>
            </a:r>
          </a:p>
          <a:p>
            <a:pPr marL="487672" indent="-487672" algn="l">
              <a:spcBef>
                <a:spcPct val="20000"/>
              </a:spcBef>
              <a:buFontTx/>
              <a:buChar char="•"/>
            </a:pPr>
            <a:endParaRPr lang="en-US" sz="3400" dirty="0">
              <a:solidFill>
                <a:srgbClr val="0F3BF7"/>
              </a:solidFill>
              <a:latin typeface="Osaka"/>
              <a:ea typeface="Osaka"/>
              <a:cs typeface="Osaka"/>
            </a:endParaRPr>
          </a:p>
        </p:txBody>
      </p:sp>
      <p:sp>
        <p:nvSpPr>
          <p:cNvPr id="14341" name="Text Box 6"/>
          <p:cNvSpPr txBox="1">
            <a:spLocks noChangeArrowheads="1"/>
          </p:cNvSpPr>
          <p:nvPr/>
        </p:nvSpPr>
        <p:spPr bwMode="auto">
          <a:xfrm>
            <a:off x="0" y="8019627"/>
            <a:ext cx="13004800" cy="1137920"/>
          </a:xfrm>
          <a:prstGeom prst="rect">
            <a:avLst/>
          </a:prstGeom>
          <a:noFill/>
          <a:ln w="9525">
            <a:noFill/>
            <a:miter lim="800000"/>
            <a:headEnd/>
            <a:tailEnd/>
          </a:ln>
        </p:spPr>
        <p:txBody>
          <a:bodyPr lIns="130046" tIns="65023" rIns="130046" bIns="65023">
            <a:spAutoFit/>
          </a:bodyPr>
          <a:lstStyle/>
          <a:p>
            <a:pPr>
              <a:spcBef>
                <a:spcPct val="50000"/>
              </a:spcBef>
            </a:pPr>
            <a:r>
              <a:rPr kumimoji="1" lang="en-US" sz="2300" dirty="0">
                <a:latin typeface="Osaka"/>
                <a:ea typeface="Osaka"/>
                <a:cs typeface="Osaka"/>
              </a:rPr>
              <a:t>Murakami et al, In Oxidative Stress and Disease, </a:t>
            </a:r>
            <a:r>
              <a:rPr kumimoji="1" lang="en-US" sz="2300" dirty="0" err="1">
                <a:latin typeface="Osaka"/>
                <a:ea typeface="Osaka"/>
                <a:cs typeface="Osaka"/>
              </a:rPr>
              <a:t>Bao</a:t>
            </a:r>
            <a:r>
              <a:rPr kumimoji="1" lang="en-US" sz="2300" dirty="0">
                <a:latin typeface="Osaka"/>
                <a:ea typeface="Osaka"/>
                <a:cs typeface="Osaka"/>
              </a:rPr>
              <a:t> and Fenwick Eds. 2004, 12, 187</a:t>
            </a:r>
            <a:endParaRPr lang="en-US" sz="2300" dirty="0">
              <a:latin typeface="Osaka"/>
              <a:ea typeface="Osaka"/>
              <a:cs typeface="Osaka"/>
            </a:endParaRPr>
          </a:p>
          <a:p>
            <a:r>
              <a:rPr kumimoji="1" lang="en-US" sz="2300" dirty="0" err="1">
                <a:latin typeface="Osaka"/>
                <a:ea typeface="Osaka"/>
                <a:cs typeface="Osaka"/>
              </a:rPr>
              <a:t>Manthey</a:t>
            </a:r>
            <a:r>
              <a:rPr kumimoji="1" lang="en-US" sz="2300" dirty="0">
                <a:latin typeface="Osaka"/>
                <a:ea typeface="Osaka"/>
                <a:cs typeface="Osaka"/>
              </a:rPr>
              <a:t> et al, JAFC, 2002, 50, 5837; </a:t>
            </a:r>
            <a:r>
              <a:rPr lang="en-US" sz="2300" dirty="0">
                <a:latin typeface="Osaka"/>
                <a:ea typeface="Osaka"/>
                <a:cs typeface="Osaka"/>
              </a:rPr>
              <a:t>Lai et al, Carcinogenesis, 2007, 28(12), 2581</a:t>
            </a:r>
          </a:p>
          <a:p>
            <a:endParaRPr kumimoji="1" lang="en-US" sz="2000" dirty="0">
              <a:solidFill>
                <a:srgbClr val="00FF00"/>
              </a:solidFill>
              <a:latin typeface="Osaka"/>
              <a:ea typeface="Osaka"/>
              <a:cs typeface="Osaka"/>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anim calcmode="lin" valueType="num">
                                      <p:cBhvr>
                                        <p:cTn id="7" dur="500" fill="hold"/>
                                        <p:tgtEl>
                                          <p:spTgt spid="1434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34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340">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4340">
                                            <p:txEl>
                                              <p:pRg st="2" end="2"/>
                                            </p:txEl>
                                          </p:spTgt>
                                        </p:tgtEl>
                                        <p:attrNameLst>
                                          <p:attrName>style.visibility</p:attrName>
                                        </p:attrNameLst>
                                      </p:cBhvr>
                                      <p:to>
                                        <p:strVal val="visible"/>
                                      </p:to>
                                    </p:set>
                                    <p:anim calcmode="lin" valueType="num">
                                      <p:cBhvr>
                                        <p:cTn id="12" dur="500" fill="hold"/>
                                        <p:tgtEl>
                                          <p:spTgt spid="14340">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4340">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4340">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4340">
                                            <p:txEl>
                                              <p:pRg st="3" end="3"/>
                                            </p:txEl>
                                          </p:spTgt>
                                        </p:tgtEl>
                                        <p:attrNameLst>
                                          <p:attrName>style.visibility</p:attrName>
                                        </p:attrNameLst>
                                      </p:cBhvr>
                                      <p:to>
                                        <p:strVal val="visible"/>
                                      </p:to>
                                    </p:set>
                                    <p:anim calcmode="lin" valueType="num">
                                      <p:cBhvr>
                                        <p:cTn id="17" dur="500" fill="hold"/>
                                        <p:tgtEl>
                                          <p:spTgt spid="14340">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4340">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4340">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4340">
                                            <p:txEl>
                                              <p:pRg st="4" end="4"/>
                                            </p:txEl>
                                          </p:spTgt>
                                        </p:tgtEl>
                                        <p:attrNameLst>
                                          <p:attrName>style.visibility</p:attrName>
                                        </p:attrNameLst>
                                      </p:cBhvr>
                                      <p:to>
                                        <p:strVal val="visible"/>
                                      </p:to>
                                    </p:set>
                                    <p:anim calcmode="lin" valueType="num">
                                      <p:cBhvr>
                                        <p:cTn id="22" dur="500" fill="hold"/>
                                        <p:tgtEl>
                                          <p:spTgt spid="14340">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4340">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14340">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4340">
                                            <p:txEl>
                                              <p:pRg st="5" end="5"/>
                                            </p:txEl>
                                          </p:spTgt>
                                        </p:tgtEl>
                                        <p:attrNameLst>
                                          <p:attrName>style.visibility</p:attrName>
                                        </p:attrNameLst>
                                      </p:cBhvr>
                                      <p:to>
                                        <p:strVal val="visible"/>
                                      </p:to>
                                    </p:set>
                                    <p:anim calcmode="lin" valueType="num">
                                      <p:cBhvr>
                                        <p:cTn id="27" dur="500" fill="hold"/>
                                        <p:tgtEl>
                                          <p:spTgt spid="14340">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4340">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14340">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4340">
                                            <p:txEl>
                                              <p:pRg st="7" end="7"/>
                                            </p:txEl>
                                          </p:spTgt>
                                        </p:tgtEl>
                                        <p:attrNameLst>
                                          <p:attrName>style.visibility</p:attrName>
                                        </p:attrNameLst>
                                      </p:cBhvr>
                                      <p:to>
                                        <p:strVal val="visible"/>
                                      </p:to>
                                    </p:set>
                                    <p:anim calcmode="lin" valueType="num">
                                      <p:cBhvr>
                                        <p:cTn id="34" dur="500" fill="hold"/>
                                        <p:tgtEl>
                                          <p:spTgt spid="14340">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14340">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14340">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340">
                                            <p:txEl>
                                              <p:pRg st="9" end="9"/>
                                            </p:txEl>
                                          </p:spTgt>
                                        </p:tgtEl>
                                        <p:attrNameLst>
                                          <p:attrName>style.visibility</p:attrName>
                                        </p:attrNameLst>
                                      </p:cBhvr>
                                      <p:to>
                                        <p:strVal val="visible"/>
                                      </p:to>
                                    </p:set>
                                    <p:anim calcmode="lin" valueType="num">
                                      <p:cBhvr>
                                        <p:cTn id="41" dur="500" fill="hold"/>
                                        <p:tgtEl>
                                          <p:spTgt spid="14340">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14340">
                                            <p:txEl>
                                              <p:pRg st="9" end="9"/>
                                            </p:txEl>
                                          </p:spTgt>
                                        </p:tgtEl>
                                        <p:attrNameLst>
                                          <p:attrName>ppt_h</p:attrName>
                                        </p:attrNameLst>
                                      </p:cBhvr>
                                      <p:tavLst>
                                        <p:tav tm="0">
                                          <p:val>
                                            <p:fltVal val="0"/>
                                          </p:val>
                                        </p:tav>
                                        <p:tav tm="100000">
                                          <p:val>
                                            <p:strVal val="#ppt_h"/>
                                          </p:val>
                                        </p:tav>
                                      </p:tavLst>
                                    </p:anim>
                                    <p:animEffect transition="in" filter="fade">
                                      <p:cBhvr>
                                        <p:cTn id="43" dur="500"/>
                                        <p:tgtEl>
                                          <p:spTgt spid="1434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3004800" cy="1625600"/>
          </a:xfrm>
        </p:spPr>
        <p:txBody>
          <a:bodyPr>
            <a:normAutofit/>
          </a:bodyPr>
          <a:lstStyle/>
          <a:p>
            <a:r>
              <a:rPr lang="en-US" sz="4600" b="1" dirty="0">
                <a:solidFill>
                  <a:srgbClr val="0F3BF7"/>
                </a:solidFill>
                <a:effectLst>
                  <a:glow rad="101600">
                    <a:schemeClr val="bg2">
                      <a:tint val="20000"/>
                      <a:alpha val="60000"/>
                    </a:schemeClr>
                  </a:glow>
                </a:effectLst>
                <a:latin typeface="Arial" pitchFamily="34" charset="0"/>
                <a:cs typeface="Arial" pitchFamily="34" charset="0"/>
              </a:rPr>
              <a:t>PC-3 derived </a:t>
            </a:r>
            <a:r>
              <a:rPr lang="en-US" sz="4600" b="1" dirty="0" err="1">
                <a:solidFill>
                  <a:srgbClr val="0F3BF7"/>
                </a:solidFill>
                <a:effectLst>
                  <a:glow rad="101600">
                    <a:schemeClr val="bg2">
                      <a:tint val="20000"/>
                      <a:alpha val="60000"/>
                    </a:schemeClr>
                  </a:glow>
                </a:effectLst>
                <a:latin typeface="Arial" pitchFamily="34" charset="0"/>
                <a:cs typeface="Arial" pitchFamily="34" charset="0"/>
              </a:rPr>
              <a:t>xenograft</a:t>
            </a:r>
            <a:r>
              <a:rPr lang="en-US" sz="4600" b="1" dirty="0">
                <a:solidFill>
                  <a:srgbClr val="0F3BF7"/>
                </a:solidFill>
                <a:effectLst>
                  <a:glow rad="101600">
                    <a:schemeClr val="bg2">
                      <a:tint val="20000"/>
                      <a:alpha val="60000"/>
                    </a:schemeClr>
                  </a:glow>
                </a:effectLst>
                <a:latin typeface="Arial" pitchFamily="34" charset="0"/>
                <a:cs typeface="Arial" pitchFamily="34" charset="0"/>
              </a:rPr>
              <a:t> model</a:t>
            </a:r>
          </a:p>
        </p:txBody>
      </p:sp>
      <p:sp>
        <p:nvSpPr>
          <p:cNvPr id="2" name="Slide Number Placeholder 1"/>
          <p:cNvSpPr>
            <a:spLocks noGrp="1"/>
          </p:cNvSpPr>
          <p:nvPr>
            <p:ph type="sldNum" sz="quarter" idx="12"/>
          </p:nvPr>
        </p:nvSpPr>
        <p:spPr/>
        <p:txBody>
          <a:bodyPr/>
          <a:lstStyle/>
          <a:p>
            <a:pPr>
              <a:defRPr/>
            </a:pPr>
            <a:fld id="{B03D2454-9E71-4C4A-9F38-2535DA388D7D}" type="slidenum">
              <a:rPr lang="en-US" altLang="ja-JP" smtClean="0"/>
              <a:pPr>
                <a:defRPr/>
              </a:pPr>
              <a:t>13</a:t>
            </a:fld>
            <a:endParaRPr lang="en-US" altLang="ja-JP"/>
          </a:p>
        </p:txBody>
      </p:sp>
      <p:sp>
        <p:nvSpPr>
          <p:cNvPr id="5" name="TextBox 4"/>
          <p:cNvSpPr txBox="1"/>
          <p:nvPr/>
        </p:nvSpPr>
        <p:spPr>
          <a:xfrm>
            <a:off x="4062552" y="7911254"/>
            <a:ext cx="5059116" cy="919226"/>
          </a:xfrm>
          <a:prstGeom prst="rect">
            <a:avLst/>
          </a:prstGeom>
          <a:noFill/>
        </p:spPr>
        <p:txBody>
          <a:bodyPr wrap="none" lIns="130046" tIns="65023" rIns="130046" bIns="65023" rtlCol="0">
            <a:spAutoFit/>
          </a:bodyPr>
          <a:lstStyle/>
          <a:p>
            <a:r>
              <a:rPr lang="en-US" altLang="ja-JP" sz="1700" dirty="0">
                <a:latin typeface="Times New Roman" pitchFamily="18" charset="0"/>
                <a:ea typeface="ＭＳ Ｐゴシック" charset="-128"/>
                <a:cs typeface="Times New Roman" pitchFamily="18" charset="0"/>
              </a:rPr>
              <a:t>Professor Min-Hsiung Pan, Taiwan University, Taiwan</a:t>
            </a:r>
          </a:p>
          <a:p>
            <a:r>
              <a:rPr lang="en-US" altLang="ja-JP" sz="1700" dirty="0">
                <a:latin typeface="Times New Roman" pitchFamily="18" charset="0"/>
                <a:ea typeface="ＭＳ Ｐゴシック" charset="-128"/>
                <a:cs typeface="Times New Roman" pitchFamily="18" charset="0"/>
              </a:rPr>
              <a:t>Professor Chi-Tang Ho, Rutgers University, USA </a:t>
            </a:r>
          </a:p>
          <a:p>
            <a:r>
              <a:rPr lang="en-US" sz="1700" i="1" dirty="0">
                <a:latin typeface="Times New Roman" pitchFamily="18" charset="0"/>
                <a:cs typeface="Times New Roman" pitchFamily="18" charset="0"/>
              </a:rPr>
              <a:t>Food &amp; Function</a:t>
            </a:r>
            <a:r>
              <a:rPr lang="en-US" sz="1700" dirty="0">
                <a:latin typeface="Times New Roman" pitchFamily="18" charset="0"/>
                <a:cs typeface="Times New Roman" pitchFamily="18" charset="0"/>
              </a:rPr>
              <a:t>, 2013, DOI: 10.1039/c3fo60037h</a:t>
            </a:r>
          </a:p>
        </p:txBody>
      </p:sp>
      <p:pic>
        <p:nvPicPr>
          <p:cNvPr id="7270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1868" y="2384213"/>
            <a:ext cx="11715986" cy="476842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03D2454-9E71-4C4A-9F38-2535DA388D7D}" type="slidenum">
              <a:rPr lang="en-US" altLang="ja-JP" smtClean="0">
                <a:solidFill>
                  <a:srgbClr val="975C1E">
                    <a:shade val="50000"/>
                  </a:srgbClr>
                </a:solidFill>
              </a:rPr>
              <a:pPr>
                <a:defRPr/>
              </a:pPr>
              <a:t>14</a:t>
            </a:fld>
            <a:endParaRPr lang="en-US" altLang="ja-JP">
              <a:solidFill>
                <a:srgbClr val="975C1E">
                  <a:shade val="50000"/>
                </a:srgbClr>
              </a:solidFill>
            </a:endParaRPr>
          </a:p>
        </p:txBody>
      </p:sp>
      <p:sp>
        <p:nvSpPr>
          <p:cNvPr id="3" name="Title 2"/>
          <p:cNvSpPr>
            <a:spLocks noGrp="1"/>
          </p:cNvSpPr>
          <p:nvPr>
            <p:ph type="title" idx="4294967295"/>
          </p:nvPr>
        </p:nvSpPr>
        <p:spPr>
          <a:xfrm>
            <a:off x="0" y="216747"/>
            <a:ext cx="13004800" cy="1625600"/>
          </a:xfrm>
        </p:spPr>
        <p:txBody>
          <a:bodyPr>
            <a:normAutofit/>
          </a:bodyPr>
          <a:lstStyle/>
          <a:p>
            <a:r>
              <a:rPr lang="en-US" sz="4600" b="1" dirty="0">
                <a:solidFill>
                  <a:srgbClr val="0F3BF7"/>
                </a:solidFill>
                <a:effectLst>
                  <a:glow rad="101600">
                    <a:schemeClr val="bg2">
                      <a:tint val="20000"/>
                      <a:alpha val="60000"/>
                    </a:schemeClr>
                  </a:glow>
                </a:effectLst>
                <a:latin typeface="Arial" pitchFamily="34" charset="0"/>
                <a:cs typeface="Arial" pitchFamily="34" charset="0"/>
              </a:rPr>
              <a:t>Inhibition of prostate tumor growth in vivo</a:t>
            </a:r>
          </a:p>
        </p:txBody>
      </p:sp>
      <p:sp>
        <p:nvSpPr>
          <p:cNvPr id="29" name="Rectangle 28"/>
          <p:cNvSpPr>
            <a:spLocks noChangeArrowheads="1"/>
          </p:cNvSpPr>
          <p:nvPr/>
        </p:nvSpPr>
        <p:spPr bwMode="auto">
          <a:xfrm>
            <a:off x="758614" y="6755682"/>
            <a:ext cx="11880427" cy="1901031"/>
          </a:xfrm>
          <a:prstGeom prst="rect">
            <a:avLst/>
          </a:prstGeom>
          <a:noFill/>
          <a:ln w="9525">
            <a:noFill/>
            <a:miter lim="800000"/>
            <a:headEnd/>
            <a:tailEnd/>
          </a:ln>
        </p:spPr>
        <p:txBody>
          <a:bodyPr lIns="130046" tIns="65023" rIns="130046" bIns="65023">
            <a:spAutoFit/>
          </a:bodyPr>
          <a:lstStyle/>
          <a:p>
            <a:pPr algn="l"/>
            <a:r>
              <a:rPr lang="en-US" altLang="zh-TW" sz="2300" dirty="0">
                <a:solidFill>
                  <a:prstClr val="black"/>
                </a:solidFill>
                <a:latin typeface="Times New Roman" pitchFamily="18" charset="0"/>
                <a:cs typeface="Times New Roman" pitchFamily="18" charset="0"/>
              </a:rPr>
              <a:t>PC-3 cells were injected subcutaneously between the scapulas of nude mice. Once tumor volume reached approximately 50 -100mm</a:t>
            </a:r>
            <a:r>
              <a:rPr lang="en-US" altLang="zh-TW" sz="2300" baseline="30000" dirty="0">
                <a:solidFill>
                  <a:prstClr val="black"/>
                </a:solidFill>
                <a:latin typeface="Times New Roman" pitchFamily="18" charset="0"/>
                <a:cs typeface="Times New Roman" pitchFamily="18" charset="0"/>
              </a:rPr>
              <a:t>3</a:t>
            </a:r>
            <a:r>
              <a:rPr lang="en-US" altLang="zh-TW" sz="2300" dirty="0">
                <a:solidFill>
                  <a:prstClr val="black"/>
                </a:solidFill>
                <a:latin typeface="Times New Roman" pitchFamily="18" charset="0"/>
                <a:cs typeface="Times New Roman" pitchFamily="18" charset="0"/>
              </a:rPr>
              <a:t>, the animal received an injection of 25 or 50 µL GL five times per week for 23 days.  Average body weight and tumor volume were measured at the end of experiment. Five samples were analyzed in each group, and value represent the mean </a:t>
            </a:r>
            <a:r>
              <a:rPr lang="en-US" altLang="en-US" sz="2300" dirty="0">
                <a:solidFill>
                  <a:prstClr val="black"/>
                </a:solidFill>
                <a:latin typeface="Times New Roman" pitchFamily="18" charset="0"/>
                <a:cs typeface="Times New Roman" pitchFamily="18" charset="0"/>
              </a:rPr>
              <a:t>±</a:t>
            </a:r>
            <a:r>
              <a:rPr lang="en-US" altLang="zh-TW" sz="2300" dirty="0">
                <a:solidFill>
                  <a:prstClr val="black"/>
                </a:solidFill>
                <a:latin typeface="Times New Roman" pitchFamily="18" charset="0"/>
                <a:cs typeface="Times New Roman" pitchFamily="18" charset="0"/>
              </a:rPr>
              <a:t> SD. Significantly different at *P&lt;0.05.</a:t>
            </a:r>
          </a:p>
        </p:txBody>
      </p:sp>
      <p:sp>
        <p:nvSpPr>
          <p:cNvPr id="31" name="Rectangle 30"/>
          <p:cNvSpPr/>
          <p:nvPr/>
        </p:nvSpPr>
        <p:spPr>
          <a:xfrm>
            <a:off x="3255352" y="8669867"/>
            <a:ext cx="5656705" cy="656590"/>
          </a:xfrm>
          <a:prstGeom prst="rect">
            <a:avLst/>
          </a:prstGeom>
        </p:spPr>
        <p:txBody>
          <a:bodyPr wrap="none" lIns="130046" tIns="65023" rIns="130046" bIns="65023">
            <a:spAutoFit/>
          </a:bodyPr>
          <a:lstStyle/>
          <a:p>
            <a:r>
              <a:rPr lang="en-US" sz="1700" dirty="0">
                <a:solidFill>
                  <a:prstClr val="black"/>
                </a:solidFill>
                <a:latin typeface="Times New Roman" pitchFamily="18" charset="0"/>
                <a:cs typeface="Times New Roman" pitchFamily="18" charset="0"/>
              </a:rPr>
              <a:t>Pan </a:t>
            </a:r>
            <a:r>
              <a:rPr lang="en-US" sz="1700" i="1" dirty="0">
                <a:solidFill>
                  <a:prstClr val="black"/>
                </a:solidFill>
                <a:latin typeface="Times New Roman" pitchFamily="18" charset="0"/>
                <a:cs typeface="Times New Roman" pitchFamily="18" charset="0"/>
              </a:rPr>
              <a:t>et al, Food &amp; Function</a:t>
            </a:r>
            <a:r>
              <a:rPr lang="en-US" sz="1700" dirty="0">
                <a:solidFill>
                  <a:prstClr val="black"/>
                </a:solidFill>
                <a:latin typeface="Times New Roman" pitchFamily="18" charset="0"/>
                <a:cs typeface="Times New Roman" pitchFamily="18" charset="0"/>
              </a:rPr>
              <a:t>, 2013, DOI: 10.1039/c3fo60037h</a:t>
            </a:r>
          </a:p>
          <a:p>
            <a:r>
              <a:rPr lang="en-US" sz="1700" dirty="0" err="1">
                <a:solidFill>
                  <a:prstClr val="black"/>
                </a:solidFill>
                <a:latin typeface="Times New Roman" pitchFamily="18" charset="0"/>
                <a:cs typeface="Times New Roman" pitchFamily="18" charset="0"/>
              </a:rPr>
              <a:t>Miyauchi</a:t>
            </a:r>
            <a:r>
              <a:rPr lang="en-US" sz="1700" dirty="0">
                <a:solidFill>
                  <a:prstClr val="black"/>
                </a:solidFill>
                <a:latin typeface="Times New Roman" pitchFamily="18" charset="0"/>
                <a:cs typeface="Times New Roman" pitchFamily="18" charset="0"/>
              </a:rPr>
              <a:t>,  2013, US Patent No. 8,425,952</a:t>
            </a:r>
          </a:p>
        </p:txBody>
      </p:sp>
      <p:grpSp>
        <p:nvGrpSpPr>
          <p:cNvPr id="33" name="Group 32"/>
          <p:cNvGrpSpPr/>
          <p:nvPr/>
        </p:nvGrpSpPr>
        <p:grpSpPr>
          <a:xfrm>
            <a:off x="758614" y="1779725"/>
            <a:ext cx="12026014" cy="4785259"/>
            <a:chOff x="219033" y="2276498"/>
            <a:chExt cx="8455791" cy="3364635"/>
          </a:xfrm>
        </p:grpSpPr>
        <p:sp>
          <p:nvSpPr>
            <p:cNvPr id="37" name="Text Box 17"/>
            <p:cNvSpPr txBox="1">
              <a:spLocks noChangeArrowheads="1"/>
            </p:cNvSpPr>
            <p:nvPr/>
          </p:nvSpPr>
          <p:spPr bwMode="auto">
            <a:xfrm>
              <a:off x="1843470" y="5390148"/>
              <a:ext cx="959397" cy="238046"/>
            </a:xfrm>
            <a:prstGeom prst="rect">
              <a:avLst/>
            </a:prstGeom>
            <a:noFill/>
            <a:ln w="9525">
              <a:noFill/>
              <a:miter lim="800000"/>
              <a:headEnd/>
              <a:tailEnd/>
            </a:ln>
          </p:spPr>
          <p:txBody>
            <a:bodyPr wrap="none">
              <a:spAutoFit/>
            </a:bodyPr>
            <a:lstStyle/>
            <a:p>
              <a:r>
                <a:rPr lang="en-US" altLang="zh-TW" sz="1600" b="1" dirty="0"/>
                <a:t>Gold Lotion</a:t>
              </a:r>
            </a:p>
          </p:txBody>
        </p:sp>
        <p:graphicFrame>
          <p:nvGraphicFramePr>
            <p:cNvPr id="34" name="Object 32"/>
            <p:cNvGraphicFramePr>
              <a:graphicFrameLocks noGrp="1" noChangeAspect="1"/>
            </p:cNvGraphicFramePr>
            <p:nvPr>
              <p:ph sz="half" idx="4294967295"/>
              <p:extLst>
                <p:ext uri="{D42A27DB-BD31-4B8C-83A1-F6EECF244321}">
                  <p14:modId xmlns:p14="http://schemas.microsoft.com/office/powerpoint/2010/main" val="3939795687"/>
                </p:ext>
              </p:extLst>
            </p:nvPr>
          </p:nvGraphicFramePr>
          <p:xfrm>
            <a:off x="4327255" y="2276867"/>
            <a:ext cx="4347569" cy="3011192"/>
          </p:xfrm>
          <a:graphic>
            <a:graphicData uri="http://schemas.openxmlformats.org/presentationml/2006/ole">
              <mc:AlternateContent xmlns:mc="http://schemas.openxmlformats.org/markup-compatibility/2006">
                <mc:Choice xmlns:v="urn:schemas-microsoft-com:vml" Requires="v">
                  <p:oleObj spid="_x0000_s8225" name="SPW 10.0 Graph" r:id="rId4" imgW="5720486" imgH="3962095" progId="">
                    <p:embed/>
                  </p:oleObj>
                </mc:Choice>
                <mc:Fallback>
                  <p:oleObj name="SPW 10.0 Graph" r:id="rId4" imgW="5720486" imgH="3962095"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255" y="2276867"/>
                          <a:ext cx="4347569" cy="3011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Grp="1" noChangeAspect="1"/>
            </p:cNvGraphicFramePr>
            <p:nvPr>
              <p:ph sz="half" idx="4294967295"/>
              <p:extLst>
                <p:ext uri="{D42A27DB-BD31-4B8C-83A1-F6EECF244321}">
                  <p14:modId xmlns:p14="http://schemas.microsoft.com/office/powerpoint/2010/main" val="199798937"/>
                </p:ext>
              </p:extLst>
            </p:nvPr>
          </p:nvGraphicFramePr>
          <p:xfrm>
            <a:off x="219033" y="2276498"/>
            <a:ext cx="3743325" cy="2995612"/>
          </p:xfrm>
          <a:graphic>
            <a:graphicData uri="http://schemas.openxmlformats.org/presentationml/2006/ole">
              <mc:AlternateContent xmlns:mc="http://schemas.openxmlformats.org/markup-compatibility/2006">
                <mc:Choice xmlns:v="urn:schemas-microsoft-com:vml" Requires="v">
                  <p:oleObj spid="_x0000_s8226" name="SPW 10.0 Graph" r:id="rId6" imgW="5498287" imgH="3962095" progId="">
                    <p:embed/>
                  </p:oleObj>
                </mc:Choice>
                <mc:Fallback>
                  <p:oleObj name="SPW 10.0 Graph" r:id="rId6" imgW="5498287" imgH="3962095" progId="">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r="9932"/>
                        <a:stretch>
                          <a:fillRect/>
                        </a:stretch>
                      </p:blipFill>
                      <p:spPr bwMode="auto">
                        <a:xfrm>
                          <a:off x="219033" y="2276498"/>
                          <a:ext cx="3743325" cy="299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 Box 19"/>
            <p:cNvSpPr txBox="1">
              <a:spLocks noChangeArrowheads="1"/>
            </p:cNvSpPr>
            <p:nvPr/>
          </p:nvSpPr>
          <p:spPr bwMode="auto">
            <a:xfrm>
              <a:off x="5365395" y="5067184"/>
              <a:ext cx="2663590" cy="238046"/>
            </a:xfrm>
            <a:prstGeom prst="rect">
              <a:avLst/>
            </a:prstGeom>
            <a:noFill/>
            <a:ln w="9525">
              <a:noFill/>
              <a:miter lim="800000"/>
              <a:headEnd/>
              <a:tailEnd/>
            </a:ln>
          </p:spPr>
          <p:txBody>
            <a:bodyPr wrap="none">
              <a:spAutoFit/>
            </a:bodyPr>
            <a:lstStyle/>
            <a:p>
              <a:r>
                <a:rPr lang="en-US" altLang="zh-TW" sz="1600" b="1" dirty="0"/>
                <a:t>Positive           25 </a:t>
              </a:r>
              <a:r>
                <a:rPr lang="en-US" altLang="zh-TW" sz="1600" b="1" dirty="0">
                  <a:latin typeface="Symbol" pitchFamily="18" charset="2"/>
                </a:rPr>
                <a:t>m</a:t>
              </a:r>
              <a:r>
                <a:rPr lang="en-US" altLang="zh-TW" sz="1600" b="1" dirty="0"/>
                <a:t>L             50 </a:t>
              </a:r>
              <a:r>
                <a:rPr lang="en-US" altLang="zh-TW" sz="1600" b="1" dirty="0">
                  <a:latin typeface="Symbol" pitchFamily="18" charset="2"/>
                </a:rPr>
                <a:t>m</a:t>
              </a:r>
              <a:r>
                <a:rPr lang="en-US" altLang="zh-TW" sz="1600" b="1" dirty="0"/>
                <a:t>L</a:t>
              </a:r>
            </a:p>
          </p:txBody>
        </p:sp>
        <p:sp>
          <p:nvSpPr>
            <p:cNvPr id="39" name="Text Box 20"/>
            <p:cNvSpPr txBox="1">
              <a:spLocks noChangeArrowheads="1"/>
            </p:cNvSpPr>
            <p:nvPr/>
          </p:nvSpPr>
          <p:spPr bwMode="auto">
            <a:xfrm>
              <a:off x="6155256" y="5361689"/>
              <a:ext cx="959397" cy="238046"/>
            </a:xfrm>
            <a:prstGeom prst="rect">
              <a:avLst/>
            </a:prstGeom>
            <a:noFill/>
            <a:ln w="9525">
              <a:noFill/>
              <a:miter lim="800000"/>
              <a:headEnd/>
              <a:tailEnd/>
            </a:ln>
          </p:spPr>
          <p:txBody>
            <a:bodyPr wrap="none">
              <a:spAutoFit/>
            </a:bodyPr>
            <a:lstStyle/>
            <a:p>
              <a:r>
                <a:rPr lang="en-US" altLang="zh-TW" sz="1600" b="1" dirty="0"/>
                <a:t>Gold Lotion</a:t>
              </a:r>
            </a:p>
          </p:txBody>
        </p:sp>
        <p:sp>
          <p:nvSpPr>
            <p:cNvPr id="40" name="Text Box 22"/>
            <p:cNvSpPr txBox="1">
              <a:spLocks noChangeArrowheads="1"/>
            </p:cNvSpPr>
            <p:nvPr/>
          </p:nvSpPr>
          <p:spPr bwMode="auto">
            <a:xfrm>
              <a:off x="1852001" y="2276872"/>
              <a:ext cx="1396138" cy="259687"/>
            </a:xfrm>
            <a:prstGeom prst="rect">
              <a:avLst/>
            </a:prstGeom>
            <a:solidFill>
              <a:srgbClr val="33CC33"/>
            </a:solidFill>
            <a:ln w="9525">
              <a:noFill/>
              <a:miter lim="800000"/>
              <a:headEnd/>
              <a:tailEnd/>
            </a:ln>
          </p:spPr>
          <p:txBody>
            <a:bodyPr wrap="none">
              <a:spAutoFit/>
            </a:bodyPr>
            <a:lstStyle/>
            <a:p>
              <a:r>
                <a:rPr lang="en-US" altLang="zh-TW" sz="1800" b="1" dirty="0">
                  <a:solidFill>
                    <a:schemeClr val="bg1"/>
                  </a:solidFill>
                </a:rPr>
                <a:t>Body weight (g)</a:t>
              </a:r>
            </a:p>
          </p:txBody>
        </p:sp>
        <p:sp>
          <p:nvSpPr>
            <p:cNvPr id="41" name="Text Box 23"/>
            <p:cNvSpPr txBox="1">
              <a:spLocks noChangeArrowheads="1"/>
            </p:cNvSpPr>
            <p:nvPr/>
          </p:nvSpPr>
          <p:spPr bwMode="auto">
            <a:xfrm>
              <a:off x="6402458" y="2276872"/>
              <a:ext cx="1829003" cy="259687"/>
            </a:xfrm>
            <a:prstGeom prst="rect">
              <a:avLst/>
            </a:prstGeom>
            <a:solidFill>
              <a:srgbClr val="6666FF"/>
            </a:solidFill>
            <a:ln w="9525">
              <a:noFill/>
              <a:miter lim="800000"/>
              <a:headEnd/>
              <a:tailEnd/>
            </a:ln>
          </p:spPr>
          <p:txBody>
            <a:bodyPr wrap="none">
              <a:spAutoFit/>
            </a:bodyPr>
            <a:lstStyle/>
            <a:p>
              <a:r>
                <a:rPr lang="en-US" altLang="zh-TW" sz="1800" b="1" dirty="0">
                  <a:solidFill>
                    <a:schemeClr val="bg1"/>
                  </a:solidFill>
                </a:rPr>
                <a:t>Tumor volume (mm</a:t>
              </a:r>
              <a:r>
                <a:rPr lang="en-US" altLang="zh-TW" sz="1800" b="1" baseline="30000" dirty="0">
                  <a:solidFill>
                    <a:schemeClr val="bg1"/>
                  </a:solidFill>
                </a:rPr>
                <a:t>3</a:t>
              </a:r>
              <a:r>
                <a:rPr lang="en-US" altLang="zh-TW" sz="1800" b="1" dirty="0">
                  <a:solidFill>
                    <a:schemeClr val="bg1"/>
                  </a:solidFill>
                </a:rPr>
                <a:t>)</a:t>
              </a:r>
            </a:p>
          </p:txBody>
        </p:sp>
        <p:sp>
          <p:nvSpPr>
            <p:cNvPr id="42" name="Text Box 25"/>
            <p:cNvSpPr txBox="1">
              <a:spLocks noChangeArrowheads="1"/>
            </p:cNvSpPr>
            <p:nvPr/>
          </p:nvSpPr>
          <p:spPr bwMode="auto">
            <a:xfrm>
              <a:off x="5391272" y="2530390"/>
              <a:ext cx="896279" cy="238046"/>
            </a:xfrm>
            <a:prstGeom prst="rect">
              <a:avLst/>
            </a:prstGeom>
            <a:noFill/>
            <a:ln w="9525">
              <a:noFill/>
              <a:miter lim="800000"/>
              <a:headEnd/>
              <a:tailEnd/>
            </a:ln>
          </p:spPr>
          <p:txBody>
            <a:bodyPr wrap="none">
              <a:spAutoFit/>
            </a:bodyPr>
            <a:lstStyle/>
            <a:p>
              <a:r>
                <a:rPr lang="en-US" altLang="zh-TW" sz="1600" b="1" dirty="0"/>
                <a:t>3082±680</a:t>
              </a:r>
            </a:p>
          </p:txBody>
        </p:sp>
        <p:sp>
          <p:nvSpPr>
            <p:cNvPr id="43" name="Text Box 26"/>
            <p:cNvSpPr txBox="1">
              <a:spLocks noChangeArrowheads="1"/>
            </p:cNvSpPr>
            <p:nvPr/>
          </p:nvSpPr>
          <p:spPr bwMode="auto">
            <a:xfrm>
              <a:off x="6339643" y="4221088"/>
              <a:ext cx="793197" cy="238046"/>
            </a:xfrm>
            <a:prstGeom prst="rect">
              <a:avLst/>
            </a:prstGeom>
            <a:noFill/>
            <a:ln w="9525">
              <a:noFill/>
              <a:miter lim="800000"/>
              <a:headEnd/>
              <a:tailEnd/>
            </a:ln>
          </p:spPr>
          <p:txBody>
            <a:bodyPr wrap="none">
              <a:spAutoFit/>
            </a:bodyPr>
            <a:lstStyle/>
            <a:p>
              <a:r>
                <a:rPr lang="en-US" altLang="zh-TW" sz="1600" b="1" dirty="0"/>
                <a:t>659±211</a:t>
              </a:r>
            </a:p>
          </p:txBody>
        </p:sp>
        <p:sp>
          <p:nvSpPr>
            <p:cNvPr id="44" name="Text Box 29"/>
            <p:cNvSpPr txBox="1">
              <a:spLocks noChangeArrowheads="1"/>
            </p:cNvSpPr>
            <p:nvPr/>
          </p:nvSpPr>
          <p:spPr bwMode="auto">
            <a:xfrm>
              <a:off x="6519955" y="4365104"/>
              <a:ext cx="354472" cy="454451"/>
            </a:xfrm>
            <a:prstGeom prst="rect">
              <a:avLst/>
            </a:prstGeom>
            <a:noFill/>
            <a:ln w="9525">
              <a:noFill/>
              <a:miter lim="800000"/>
              <a:headEnd/>
              <a:tailEnd/>
            </a:ln>
          </p:spPr>
          <p:txBody>
            <a:bodyPr wrap="none">
              <a:spAutoFit/>
            </a:bodyPr>
            <a:lstStyle/>
            <a:p>
              <a:r>
                <a:rPr lang="en-US" altLang="zh-TW" dirty="0"/>
                <a:t>**</a:t>
              </a:r>
            </a:p>
          </p:txBody>
        </p:sp>
        <p:sp>
          <p:nvSpPr>
            <p:cNvPr id="45" name="Text Box 30"/>
            <p:cNvSpPr txBox="1">
              <a:spLocks noChangeArrowheads="1"/>
            </p:cNvSpPr>
            <p:nvPr/>
          </p:nvSpPr>
          <p:spPr bwMode="auto">
            <a:xfrm>
              <a:off x="7380312" y="4797152"/>
              <a:ext cx="450850" cy="843981"/>
            </a:xfrm>
            <a:prstGeom prst="rect">
              <a:avLst/>
            </a:prstGeom>
            <a:noFill/>
            <a:ln w="9525">
              <a:noFill/>
              <a:miter lim="800000"/>
              <a:headEnd/>
              <a:tailEnd/>
            </a:ln>
          </p:spPr>
          <p:txBody>
            <a:bodyPr wrap="square">
              <a:spAutoFit/>
            </a:bodyPr>
            <a:lstStyle/>
            <a:p>
              <a:r>
                <a:rPr lang="en-US" altLang="zh-TW" dirty="0"/>
                <a:t>***</a:t>
              </a:r>
            </a:p>
          </p:txBody>
        </p:sp>
        <p:sp>
          <p:nvSpPr>
            <p:cNvPr id="36" name="Text Box 16"/>
            <p:cNvSpPr txBox="1">
              <a:spLocks noChangeArrowheads="1"/>
            </p:cNvSpPr>
            <p:nvPr/>
          </p:nvSpPr>
          <p:spPr bwMode="auto">
            <a:xfrm>
              <a:off x="1051364" y="5067184"/>
              <a:ext cx="2663590" cy="238046"/>
            </a:xfrm>
            <a:prstGeom prst="rect">
              <a:avLst/>
            </a:prstGeom>
            <a:noFill/>
            <a:ln w="9525">
              <a:noFill/>
              <a:miter lim="800000"/>
              <a:headEnd/>
              <a:tailEnd/>
            </a:ln>
          </p:spPr>
          <p:txBody>
            <a:bodyPr wrap="none">
              <a:spAutoFit/>
            </a:bodyPr>
            <a:lstStyle/>
            <a:p>
              <a:r>
                <a:rPr lang="en-US" altLang="zh-TW" sz="1600" b="1" dirty="0"/>
                <a:t>Positive           25 </a:t>
              </a:r>
              <a:r>
                <a:rPr lang="en-US" altLang="zh-TW" sz="1600" b="1" dirty="0">
                  <a:latin typeface="Symbol" pitchFamily="18" charset="2"/>
                </a:rPr>
                <a:t>m</a:t>
              </a:r>
              <a:r>
                <a:rPr lang="en-US" altLang="zh-TW" sz="1600" b="1" dirty="0"/>
                <a:t>L             50 </a:t>
              </a:r>
              <a:r>
                <a:rPr lang="en-US" altLang="zh-TW" sz="1600" b="1" dirty="0">
                  <a:latin typeface="Symbol" pitchFamily="18" charset="2"/>
                </a:rPr>
                <a:t>m</a:t>
              </a:r>
              <a:r>
                <a:rPr lang="en-US" altLang="zh-TW" sz="1600" b="1" dirty="0"/>
                <a:t>L</a:t>
              </a:r>
            </a:p>
          </p:txBody>
        </p:sp>
      </p:grpSp>
    </p:spTree>
    <p:extLst>
      <p:ext uri="{BB962C8B-B14F-4D97-AF65-F5344CB8AC3E}">
        <p14:creationId xmlns:p14="http://schemas.microsoft.com/office/powerpoint/2010/main" val="341009935"/>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3547B1-7A5E-4B93-BD83-EB21DF1B5106}" type="slidenum">
              <a:rPr lang="en-US" altLang="ja-JP" smtClean="0"/>
              <a:pPr>
                <a:defRPr/>
              </a:pPr>
              <a:t>15</a:t>
            </a:fld>
            <a:endParaRPr lang="en-US" altLang="ja-JP" dirty="0"/>
          </a:p>
        </p:txBody>
      </p:sp>
      <p:sp>
        <p:nvSpPr>
          <p:cNvPr id="2" name="Title 1"/>
          <p:cNvSpPr>
            <a:spLocks noGrp="1"/>
          </p:cNvSpPr>
          <p:nvPr>
            <p:ph type="title" idx="4294967295"/>
          </p:nvPr>
        </p:nvSpPr>
        <p:spPr>
          <a:xfrm>
            <a:off x="0" y="433494"/>
            <a:ext cx="13004800" cy="1232747"/>
          </a:xfrm>
        </p:spPr>
        <p:txBody>
          <a:bodyPr>
            <a:normAutofit/>
          </a:bodyPr>
          <a:lstStyle/>
          <a:p>
            <a:r>
              <a:rPr lang="en-US" sz="4600" b="1" dirty="0">
                <a:solidFill>
                  <a:srgbClr val="0F3BF7"/>
                </a:solidFill>
                <a:effectLst>
                  <a:glow rad="101600">
                    <a:schemeClr val="bg2">
                      <a:tint val="20000"/>
                      <a:alpha val="60000"/>
                    </a:schemeClr>
                  </a:glow>
                </a:effectLst>
                <a:latin typeface="Arial" pitchFamily="34" charset="0"/>
                <a:cs typeface="Arial" pitchFamily="34" charset="0"/>
              </a:rPr>
              <a:t>Inhibition of prostate tumor growth</a:t>
            </a:r>
          </a:p>
        </p:txBody>
      </p:sp>
      <p:pic>
        <p:nvPicPr>
          <p:cNvPr id="8" name="Picture 2"/>
          <p:cNvPicPr>
            <a:picLocks noGrp="1" noChangeAspect="1" noChangeArrowheads="1"/>
          </p:cNvPicPr>
          <p:nvPr>
            <p:ph idx="4294967295"/>
          </p:nvPr>
        </p:nvPicPr>
        <p:blipFill>
          <a:blip r:embed="rId3" cstate="print">
            <a:clrChange>
              <a:clrFrom>
                <a:srgbClr val="FFFFFF"/>
              </a:clrFrom>
              <a:clrTo>
                <a:srgbClr val="FFFFFF">
                  <a:alpha val="0"/>
                </a:srgbClr>
              </a:clrTo>
            </a:clrChange>
          </a:blip>
          <a:srcRect/>
          <a:stretch>
            <a:fillRect/>
          </a:stretch>
        </p:blipFill>
        <p:spPr bwMode="auto">
          <a:xfrm>
            <a:off x="1115342" y="1950720"/>
            <a:ext cx="10123876" cy="6667218"/>
          </a:xfrm>
          <a:prstGeom prst="rect">
            <a:avLst/>
          </a:prstGeom>
          <a:noFill/>
          <a:ln w="9525">
            <a:noFill/>
            <a:miter lim="800000"/>
            <a:headEnd/>
            <a:tailEnd/>
          </a:ln>
        </p:spPr>
      </p:pic>
      <p:sp>
        <p:nvSpPr>
          <p:cNvPr id="3" name="TextBox 2"/>
          <p:cNvSpPr txBox="1"/>
          <p:nvPr/>
        </p:nvSpPr>
        <p:spPr>
          <a:xfrm>
            <a:off x="1300480" y="8994987"/>
            <a:ext cx="9753600" cy="393954"/>
          </a:xfrm>
          <a:prstGeom prst="rect">
            <a:avLst/>
          </a:prstGeom>
          <a:noFill/>
        </p:spPr>
        <p:txBody>
          <a:bodyPr wrap="square" lIns="130046" tIns="65023" rIns="130046" bIns="65023" rtlCol="0">
            <a:spAutoFit/>
          </a:bodyPr>
          <a:lstStyle/>
          <a:p>
            <a:r>
              <a:rPr lang="en-US" altLang="ja-JP" sz="1700" dirty="0" smtClean="0">
                <a:latin typeface="Times New Roman" pitchFamily="18" charset="0"/>
                <a:ea typeface="ＭＳ Ｐゴシック" charset="-128"/>
                <a:cs typeface="Times New Roman" pitchFamily="18" charset="0"/>
              </a:rPr>
              <a:t>Professors </a:t>
            </a:r>
            <a:r>
              <a:rPr lang="en-US" altLang="ja-JP" sz="1700" dirty="0">
                <a:latin typeface="Times New Roman" pitchFamily="18" charset="0"/>
                <a:ea typeface="ＭＳ Ｐゴシック" charset="-128"/>
                <a:cs typeface="Times New Roman" pitchFamily="18" charset="0"/>
              </a:rPr>
              <a:t>Ho &amp;Pan, </a:t>
            </a:r>
            <a:r>
              <a:rPr lang="en-US" sz="1700" i="1" dirty="0">
                <a:latin typeface="Times New Roman" pitchFamily="18" charset="0"/>
                <a:cs typeface="Times New Roman" pitchFamily="18" charset="0"/>
              </a:rPr>
              <a:t>Food &amp; Function</a:t>
            </a:r>
            <a:r>
              <a:rPr lang="en-US" sz="1700" dirty="0">
                <a:latin typeface="Times New Roman" pitchFamily="18" charset="0"/>
                <a:cs typeface="Times New Roman" pitchFamily="18" charset="0"/>
              </a:rPr>
              <a:t>, 2013, DOI: 10.1039/c3fo60037h</a:t>
            </a: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062"/>
            <a:ext cx="13004800" cy="2077156"/>
          </a:xfrm>
        </p:spPr>
        <p:txBody>
          <a:bodyPr>
            <a:normAutofit/>
          </a:bodyPr>
          <a:lstStyle/>
          <a:p>
            <a:r>
              <a:rPr lang="en-US" sz="4600" b="1" dirty="0">
                <a:solidFill>
                  <a:srgbClr val="0F3BF7"/>
                </a:solidFill>
                <a:effectLst>
                  <a:glow rad="101600">
                    <a:schemeClr val="bg2">
                      <a:tint val="20000"/>
                      <a:alpha val="60000"/>
                    </a:schemeClr>
                  </a:glow>
                </a:effectLst>
                <a:latin typeface="Arial" pitchFamily="34" charset="0"/>
                <a:cs typeface="Arial" pitchFamily="34" charset="0"/>
              </a:rPr>
              <a:t>GL Oral Efficacy</a:t>
            </a:r>
          </a:p>
        </p:txBody>
      </p:sp>
      <p:pic>
        <p:nvPicPr>
          <p:cNvPr id="1029" name="Picture 5"/>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28931" y="2059094"/>
            <a:ext cx="12033956" cy="583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25601" y="8128001"/>
            <a:ext cx="10316392" cy="437727"/>
          </a:xfrm>
          <a:prstGeom prst="rect">
            <a:avLst/>
          </a:prstGeom>
          <a:noFill/>
        </p:spPr>
        <p:txBody>
          <a:bodyPr wrap="square" lIns="130046" tIns="65023" rIns="130046" bIns="65023" rtlCol="0">
            <a:spAutoFit/>
          </a:bodyPr>
          <a:lstStyle/>
          <a:p>
            <a:r>
              <a:rPr lang="en-US" sz="2000" dirty="0"/>
              <a:t>Mice bearing human prostate cancer cell line PC-3 tumor </a:t>
            </a:r>
            <a:r>
              <a:rPr lang="en-US" sz="2000" dirty="0" err="1"/>
              <a:t>xenografts</a:t>
            </a:r>
            <a:endParaRPr lang="en-US" sz="2000" dirty="0"/>
          </a:p>
        </p:txBody>
      </p:sp>
      <p:sp>
        <p:nvSpPr>
          <p:cNvPr id="3" name="Oval 2"/>
          <p:cNvSpPr/>
          <p:nvPr/>
        </p:nvSpPr>
        <p:spPr>
          <a:xfrm>
            <a:off x="2952249" y="2426925"/>
            <a:ext cx="1165938" cy="1162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8" name="Oval 7"/>
          <p:cNvSpPr/>
          <p:nvPr/>
        </p:nvSpPr>
        <p:spPr>
          <a:xfrm>
            <a:off x="5578911" y="2791327"/>
            <a:ext cx="1165938" cy="1162297"/>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9" name="Oval 8"/>
          <p:cNvSpPr/>
          <p:nvPr/>
        </p:nvSpPr>
        <p:spPr>
          <a:xfrm>
            <a:off x="7833748" y="2503758"/>
            <a:ext cx="1165938" cy="1162297"/>
          </a:xfrm>
          <a:prstGeom prst="ellipse">
            <a:avLst/>
          </a:prstGeom>
          <a:noFill/>
          <a:ln>
            <a:solidFill>
              <a:srgbClr val="0F3BF7"/>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0" name="Oval 9"/>
          <p:cNvSpPr/>
          <p:nvPr/>
        </p:nvSpPr>
        <p:spPr>
          <a:xfrm>
            <a:off x="10541045" y="2518664"/>
            <a:ext cx="1165938" cy="11622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5" name="Rectangle 4"/>
          <p:cNvSpPr/>
          <p:nvPr/>
        </p:nvSpPr>
        <p:spPr>
          <a:xfrm>
            <a:off x="11736190" y="18063"/>
            <a:ext cx="549095" cy="392926"/>
          </a:xfrm>
          <a:prstGeom prst="rect">
            <a:avLst/>
          </a:prstGeom>
        </p:spPr>
        <p:txBody>
          <a:bodyPr wrap="none" lIns="130046" tIns="65023" rIns="130046" bIns="65023">
            <a:spAutoFit/>
          </a:bodyPr>
          <a:lstStyle/>
          <a:p>
            <a:pPr lvl="0" eaLnBrk="1" hangingPunct="1">
              <a:defRPr/>
            </a:pPr>
            <a:fld id="{413547B1-7A5E-4B93-BD83-EB21DF1B5106}" type="slidenum">
              <a:rPr lang="en-US" altLang="ja-JP" sz="1700">
                <a:solidFill>
                  <a:srgbClr val="975C1E">
                    <a:shade val="50000"/>
                  </a:srgbClr>
                </a:solidFill>
              </a:rPr>
              <a:pPr lvl="0" eaLnBrk="1" hangingPunct="1">
                <a:defRPr/>
              </a:pPr>
              <a:t>16</a:t>
            </a:fld>
            <a:endParaRPr lang="en-US" altLang="ja-JP" sz="1700" dirty="0">
              <a:solidFill>
                <a:srgbClr val="975C1E">
                  <a:shade val="50000"/>
                </a:srgbClr>
              </a:solidFill>
            </a:endParaRPr>
          </a:p>
        </p:txBody>
      </p:sp>
      <p:sp>
        <p:nvSpPr>
          <p:cNvPr id="4" name="TextBox 3"/>
          <p:cNvSpPr txBox="1"/>
          <p:nvPr/>
        </p:nvSpPr>
        <p:spPr>
          <a:xfrm>
            <a:off x="4118187" y="8922737"/>
            <a:ext cx="4752199" cy="393954"/>
          </a:xfrm>
          <a:prstGeom prst="rect">
            <a:avLst/>
          </a:prstGeom>
          <a:noFill/>
        </p:spPr>
        <p:txBody>
          <a:bodyPr wrap="square" lIns="130046" tIns="65023" rIns="130046" bIns="65023" rtlCol="0">
            <a:spAutoFit/>
          </a:bodyPr>
          <a:lstStyle/>
          <a:p>
            <a:pPr lvl="0"/>
            <a:r>
              <a:rPr lang="en-US" sz="1700" dirty="0" err="1">
                <a:solidFill>
                  <a:prstClr val="black"/>
                </a:solidFill>
                <a:latin typeface="Times New Roman" pitchFamily="18" charset="0"/>
                <a:cs typeface="Times New Roman" pitchFamily="18" charset="0"/>
              </a:rPr>
              <a:t>Miyauchi</a:t>
            </a:r>
            <a:r>
              <a:rPr lang="en-US" sz="1700" dirty="0">
                <a:solidFill>
                  <a:prstClr val="black"/>
                </a:solidFill>
                <a:latin typeface="Times New Roman" pitchFamily="18" charset="0"/>
                <a:cs typeface="Times New Roman" pitchFamily="18" charset="0"/>
              </a:rPr>
              <a:t>,  2013, US Patent No. 8,425,952</a:t>
            </a:r>
          </a:p>
        </p:txBody>
      </p:sp>
    </p:spTree>
    <p:extLst>
      <p:ext uri="{BB962C8B-B14F-4D97-AF65-F5344CB8AC3E}">
        <p14:creationId xmlns:p14="http://schemas.microsoft.com/office/powerpoint/2010/main" val="3917815590"/>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plus(in)">
                                      <p:cBhvr>
                                        <p:cTn id="7" dur="500"/>
                                        <p:tgtEl>
                                          <p:spTgt spid="1029"/>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in)">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grpId="0" nodeType="after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75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12"/>
          </p:nvPr>
        </p:nvSpPr>
        <p:spPr/>
        <p:txBody>
          <a:bodyPr/>
          <a:lstStyle/>
          <a:p>
            <a:pPr>
              <a:defRPr/>
            </a:pPr>
            <a:fld id="{85208ECE-D4BC-447F-89EC-088AFAA62DDC}" type="slidenum">
              <a:rPr lang="en-US" smtClean="0">
                <a:latin typeface="Osaka−等幅"/>
                <a:ea typeface="Osaka−等幅"/>
                <a:cs typeface="Osaka−等幅"/>
              </a:rPr>
              <a:pPr>
                <a:defRPr/>
              </a:pPr>
              <a:t>17</a:t>
            </a:fld>
            <a:endParaRPr lang="en-US" smtClean="0">
              <a:latin typeface="Osaka−等幅"/>
              <a:ea typeface="Osaka−等幅"/>
              <a:cs typeface="Osaka−等幅"/>
            </a:endParaRPr>
          </a:p>
        </p:txBody>
      </p:sp>
      <p:sp>
        <p:nvSpPr>
          <p:cNvPr id="11266" name="Title 1"/>
          <p:cNvSpPr>
            <a:spLocks noGrp="1"/>
          </p:cNvSpPr>
          <p:nvPr>
            <p:ph type="title" idx="4294967295"/>
          </p:nvPr>
        </p:nvSpPr>
        <p:spPr>
          <a:xfrm>
            <a:off x="0" y="541867"/>
            <a:ext cx="5743787" cy="1625600"/>
          </a:xfrm>
        </p:spPr>
        <p:txBody>
          <a:bodyPr/>
          <a:lstStyle/>
          <a:p>
            <a:pPr>
              <a:defRPr/>
            </a:pPr>
            <a:r>
              <a:rPr lang="en-US" sz="4600" dirty="0">
                <a:solidFill>
                  <a:srgbClr val="0F3BF7"/>
                </a:solidFill>
                <a:effectLst>
                  <a:glow rad="101600">
                    <a:schemeClr val="bg2">
                      <a:tint val="20000"/>
                      <a:alpha val="60000"/>
                    </a:schemeClr>
                  </a:glow>
                </a:effectLst>
                <a:latin typeface="Osaka"/>
                <a:ea typeface="Osaka"/>
                <a:cs typeface="Osaka"/>
              </a:rPr>
              <a:t>Gold </a:t>
            </a:r>
            <a:r>
              <a:rPr lang="en-US" sz="4600" dirty="0" err="1">
                <a:solidFill>
                  <a:srgbClr val="0F3BF7"/>
                </a:solidFill>
                <a:effectLst>
                  <a:glow rad="101600">
                    <a:schemeClr val="bg2">
                      <a:tint val="20000"/>
                      <a:alpha val="60000"/>
                    </a:schemeClr>
                  </a:glow>
                </a:effectLst>
                <a:latin typeface="Osaka"/>
                <a:ea typeface="Osaka"/>
                <a:cs typeface="Osaka"/>
              </a:rPr>
              <a:t>Lotion</a:t>
            </a:r>
            <a:r>
              <a:rPr lang="en-US" sz="4600" baseline="30000" dirty="0" err="1">
                <a:solidFill>
                  <a:srgbClr val="0F3BF7"/>
                </a:solidFill>
                <a:effectLst>
                  <a:glow rad="101600">
                    <a:schemeClr val="bg2">
                      <a:tint val="20000"/>
                      <a:alpha val="60000"/>
                    </a:schemeClr>
                  </a:glow>
                </a:effectLst>
                <a:latin typeface="Osaka"/>
                <a:ea typeface="Osaka"/>
                <a:cs typeface="Osaka"/>
              </a:rPr>
              <a:t>TM</a:t>
            </a:r>
            <a:endParaRPr lang="en-US" sz="4600" baseline="30000" dirty="0">
              <a:solidFill>
                <a:srgbClr val="0F3BF7"/>
              </a:solidFill>
              <a:effectLst>
                <a:glow rad="101600">
                  <a:schemeClr val="bg2">
                    <a:tint val="20000"/>
                    <a:alpha val="60000"/>
                  </a:schemeClr>
                </a:glow>
              </a:effectLst>
              <a:latin typeface="Osaka"/>
              <a:ea typeface="Osaka"/>
              <a:cs typeface="Osaka"/>
            </a:endParaRPr>
          </a:p>
        </p:txBody>
      </p:sp>
      <p:sp>
        <p:nvSpPr>
          <p:cNvPr id="3" name="コンテンツ プレースホルダー 2"/>
          <p:cNvSpPr>
            <a:spLocks noGrp="1"/>
          </p:cNvSpPr>
          <p:nvPr>
            <p:ph idx="4294967295"/>
          </p:nvPr>
        </p:nvSpPr>
        <p:spPr>
          <a:xfrm>
            <a:off x="433492" y="1855298"/>
            <a:ext cx="5852295" cy="3014134"/>
          </a:xfrm>
        </p:spPr>
        <p:txBody>
          <a:bodyPr>
            <a:normAutofit/>
          </a:bodyPr>
          <a:lstStyle/>
          <a:p>
            <a:r>
              <a:rPr lang="ja-JP" altLang="en-US" sz="4000" dirty="0" smtClean="0">
                <a:solidFill>
                  <a:schemeClr val="tx1"/>
                </a:solidFill>
                <a:latin typeface="Osaka−等幅"/>
                <a:ea typeface="Osaka−等幅"/>
                <a:cs typeface="Osaka−等幅"/>
              </a:rPr>
              <a:t>日本で作られた柑橘類の抽出液</a:t>
            </a:r>
          </a:p>
        </p:txBody>
      </p:sp>
      <p:pic>
        <p:nvPicPr>
          <p:cNvPr id="138244" name="Picture 6" descr="G:\gl pic 9_11_0.jpg"/>
          <p:cNvPicPr>
            <a:picLocks noChangeAspect="1" noChangeArrowheads="1"/>
          </p:cNvPicPr>
          <p:nvPr/>
        </p:nvPicPr>
        <p:blipFill>
          <a:blip r:embed="rId3" cstate="print"/>
          <a:srcRect/>
          <a:stretch>
            <a:fillRect/>
          </a:stretch>
        </p:blipFill>
        <p:spPr bwMode="auto">
          <a:xfrm>
            <a:off x="7362122" y="541867"/>
            <a:ext cx="4695505" cy="6332216"/>
          </a:xfrm>
          <a:prstGeom prst="rect">
            <a:avLst/>
          </a:prstGeom>
          <a:noFill/>
          <a:ln w="9525">
            <a:noFill/>
            <a:miter lim="800000"/>
            <a:headEnd/>
            <a:tailEnd/>
          </a:ln>
        </p:spPr>
      </p:pic>
      <p:sp>
        <p:nvSpPr>
          <p:cNvPr id="4" name="テキスト ボックス 3"/>
          <p:cNvSpPr txBox="1">
            <a:spLocks noChangeArrowheads="1"/>
          </p:cNvSpPr>
          <p:nvPr/>
        </p:nvSpPr>
        <p:spPr bwMode="auto">
          <a:xfrm>
            <a:off x="1201659" y="4611130"/>
            <a:ext cx="4542128" cy="4009301"/>
          </a:xfrm>
          <a:prstGeom prst="rect">
            <a:avLst/>
          </a:prstGeom>
          <a:noFill/>
          <a:ln w="9525">
            <a:noFill/>
            <a:miter lim="800000"/>
            <a:headEnd/>
            <a:tailEnd/>
          </a:ln>
        </p:spPr>
        <p:txBody>
          <a:bodyPr wrap="square" lIns="130046" tIns="65023" rIns="130046" bIns="65023">
            <a:spAutoFit/>
          </a:bodyPr>
          <a:lstStyle/>
          <a:p>
            <a:pPr marL="487672" indent="-487672" algn="l" eaLnBrk="0" hangingPunct="0">
              <a:spcBef>
                <a:spcPct val="20000"/>
              </a:spcBef>
              <a:buClr>
                <a:srgbClr val="C00000"/>
              </a:buClr>
              <a:buSzPct val="80000"/>
              <a:buFont typeface="Wingdings" pitchFamily="2" charset="2"/>
              <a:buChar char="l"/>
            </a:pPr>
            <a:r>
              <a:rPr lang="ja-JP" altLang="en-US" dirty="0">
                <a:solidFill>
                  <a:srgbClr val="000000"/>
                </a:solidFill>
                <a:latin typeface="Osaka−等幅"/>
                <a:ea typeface="Osaka−等幅"/>
                <a:cs typeface="Osaka−等幅"/>
              </a:rPr>
              <a:t>温州みかん </a:t>
            </a:r>
            <a:r>
              <a:rPr lang="en-US" altLang="ja-JP" dirty="0">
                <a:solidFill>
                  <a:srgbClr val="000000"/>
                </a:solidFill>
                <a:latin typeface="Osaka−等幅"/>
                <a:ea typeface="Osaka−等幅"/>
                <a:cs typeface="Osaka−等幅"/>
              </a:rPr>
              <a:t>, </a:t>
            </a:r>
            <a:endParaRPr lang="en-US" altLang="ja-JP" dirty="0" smtClean="0">
              <a:solidFill>
                <a:srgbClr val="000000"/>
              </a:solidFill>
              <a:latin typeface="Osaka−等幅"/>
              <a:ea typeface="Osaka−等幅"/>
              <a:cs typeface="Osaka−等幅"/>
            </a:endParaRPr>
          </a:p>
          <a:p>
            <a:pPr marL="487672" indent="-487672" algn="l" eaLnBrk="0" hangingPunct="0">
              <a:spcBef>
                <a:spcPct val="20000"/>
              </a:spcBef>
              <a:buClr>
                <a:srgbClr val="C00000"/>
              </a:buClr>
              <a:buSzPct val="80000"/>
              <a:buFont typeface="Wingdings" pitchFamily="2" charset="2"/>
              <a:buChar char="l"/>
            </a:pPr>
            <a:r>
              <a:rPr lang="ja-JP" altLang="en-US" dirty="0" smtClean="0">
                <a:solidFill>
                  <a:srgbClr val="000000"/>
                </a:solidFill>
                <a:latin typeface="Osaka−等幅"/>
                <a:ea typeface="Osaka−等幅"/>
                <a:cs typeface="Osaka−等幅"/>
              </a:rPr>
              <a:t>レモン</a:t>
            </a:r>
            <a:r>
              <a:rPr lang="en-US" altLang="ja-JP" dirty="0">
                <a:solidFill>
                  <a:srgbClr val="000000"/>
                </a:solidFill>
                <a:latin typeface="Osaka−等幅"/>
                <a:ea typeface="Osaka−等幅"/>
                <a:cs typeface="Osaka−等幅"/>
              </a:rPr>
              <a:t>,</a:t>
            </a:r>
            <a:r>
              <a:rPr lang="ja-JP" altLang="en-US" dirty="0">
                <a:solidFill>
                  <a:srgbClr val="000000"/>
                </a:solidFill>
                <a:latin typeface="Osaka−等幅"/>
                <a:ea typeface="Osaka−等幅"/>
                <a:cs typeface="Osaka−等幅"/>
              </a:rPr>
              <a:t> </a:t>
            </a:r>
            <a:endParaRPr lang="en-US" altLang="ja-JP" dirty="0" smtClean="0">
              <a:solidFill>
                <a:srgbClr val="000000"/>
              </a:solidFill>
              <a:latin typeface="Osaka−等幅"/>
              <a:ea typeface="Osaka−等幅"/>
              <a:cs typeface="Osaka−等幅"/>
            </a:endParaRPr>
          </a:p>
          <a:p>
            <a:pPr marL="487672" indent="-487672" algn="l" eaLnBrk="0" hangingPunct="0">
              <a:spcBef>
                <a:spcPct val="20000"/>
              </a:spcBef>
              <a:buClr>
                <a:srgbClr val="C00000"/>
              </a:buClr>
              <a:buSzPct val="80000"/>
              <a:buFont typeface="Wingdings" pitchFamily="2" charset="2"/>
              <a:buChar char="l"/>
            </a:pPr>
            <a:r>
              <a:rPr lang="ja-JP" altLang="en-US" dirty="0" smtClean="0">
                <a:solidFill>
                  <a:srgbClr val="000000"/>
                </a:solidFill>
                <a:latin typeface="Osaka−等幅"/>
                <a:ea typeface="Osaka−等幅"/>
                <a:cs typeface="Osaka−等幅"/>
              </a:rPr>
              <a:t>ネーブル</a:t>
            </a:r>
            <a:r>
              <a:rPr lang="ja-JP" altLang="en-US" dirty="0">
                <a:solidFill>
                  <a:srgbClr val="000000"/>
                </a:solidFill>
                <a:latin typeface="Osaka−等幅"/>
                <a:ea typeface="Osaka−等幅"/>
                <a:cs typeface="Osaka−等幅"/>
              </a:rPr>
              <a:t>八朔</a:t>
            </a:r>
            <a:r>
              <a:rPr lang="en-US" altLang="ja-JP" dirty="0" smtClean="0">
                <a:solidFill>
                  <a:srgbClr val="000000"/>
                </a:solidFill>
                <a:latin typeface="Osaka−等幅"/>
                <a:ea typeface="Osaka−等幅"/>
                <a:cs typeface="Osaka−等幅"/>
              </a:rPr>
              <a:t>,</a:t>
            </a:r>
          </a:p>
          <a:p>
            <a:pPr marL="487672" indent="-487672" algn="l" eaLnBrk="0" hangingPunct="0">
              <a:spcBef>
                <a:spcPct val="20000"/>
              </a:spcBef>
              <a:buClr>
                <a:srgbClr val="C00000"/>
              </a:buClr>
              <a:buSzPct val="80000"/>
              <a:buFont typeface="Wingdings" pitchFamily="2" charset="2"/>
              <a:buChar char="l"/>
            </a:pPr>
            <a:r>
              <a:rPr lang="ja-JP" altLang="en-US" dirty="0" smtClean="0">
                <a:solidFill>
                  <a:srgbClr val="000000"/>
                </a:solidFill>
                <a:latin typeface="Osaka−等幅"/>
                <a:ea typeface="Osaka−等幅"/>
                <a:cs typeface="Osaka−等幅"/>
              </a:rPr>
              <a:t>甘</a:t>
            </a:r>
            <a:r>
              <a:rPr lang="ja-JP" altLang="en-US" dirty="0">
                <a:solidFill>
                  <a:srgbClr val="000000"/>
                </a:solidFill>
                <a:latin typeface="Osaka−等幅"/>
                <a:ea typeface="Osaka−等幅"/>
                <a:cs typeface="Osaka−等幅"/>
              </a:rPr>
              <a:t>夏</a:t>
            </a:r>
            <a:r>
              <a:rPr lang="en-US" altLang="ja-JP" dirty="0">
                <a:solidFill>
                  <a:srgbClr val="000000"/>
                </a:solidFill>
                <a:latin typeface="Osaka−等幅"/>
                <a:ea typeface="Osaka−等幅"/>
                <a:cs typeface="Osaka−等幅"/>
              </a:rPr>
              <a:t>, </a:t>
            </a:r>
            <a:endParaRPr lang="en-US" altLang="ja-JP" dirty="0" smtClean="0">
              <a:solidFill>
                <a:srgbClr val="000000"/>
              </a:solidFill>
              <a:latin typeface="Osaka−等幅"/>
              <a:ea typeface="Osaka−等幅"/>
              <a:cs typeface="Osaka−等幅"/>
            </a:endParaRPr>
          </a:p>
          <a:p>
            <a:pPr marL="487672" indent="-487672" algn="l" eaLnBrk="0" hangingPunct="0">
              <a:spcBef>
                <a:spcPct val="20000"/>
              </a:spcBef>
              <a:buClr>
                <a:srgbClr val="C00000"/>
              </a:buClr>
              <a:buSzPct val="80000"/>
              <a:buFont typeface="Wingdings" pitchFamily="2" charset="2"/>
              <a:buChar char="l"/>
            </a:pPr>
            <a:r>
              <a:rPr lang="ja-JP" altLang="en-US" dirty="0" smtClean="0">
                <a:solidFill>
                  <a:srgbClr val="000000"/>
                </a:solidFill>
                <a:latin typeface="Osaka−等幅"/>
                <a:ea typeface="Osaka−等幅"/>
                <a:cs typeface="Osaka−等幅"/>
              </a:rPr>
              <a:t>宮内イヨカン</a:t>
            </a:r>
            <a:r>
              <a:rPr lang="en-US" altLang="ja-JP" dirty="0" smtClean="0">
                <a:solidFill>
                  <a:srgbClr val="000000"/>
                </a:solidFill>
                <a:latin typeface="Osaka−等幅"/>
                <a:ea typeface="Osaka−等幅"/>
                <a:cs typeface="Osaka−等幅"/>
              </a:rPr>
              <a:t> </a:t>
            </a:r>
          </a:p>
          <a:p>
            <a:pPr marL="487672" indent="-487672" algn="l" eaLnBrk="0" hangingPunct="0">
              <a:spcBef>
                <a:spcPct val="20000"/>
              </a:spcBef>
              <a:buClr>
                <a:srgbClr val="C00000"/>
              </a:buClr>
              <a:buSzPct val="80000"/>
              <a:buFont typeface="Wingdings" pitchFamily="2" charset="2"/>
              <a:buChar char="l"/>
            </a:pPr>
            <a:r>
              <a:rPr lang="ja-JP" altLang="en-US" dirty="0" smtClean="0">
                <a:solidFill>
                  <a:srgbClr val="000000"/>
                </a:solidFill>
                <a:latin typeface="Osaka−等幅"/>
                <a:ea typeface="Osaka−等幅"/>
                <a:cs typeface="Osaka−等幅"/>
              </a:rPr>
              <a:t>アロエ</a:t>
            </a:r>
            <a:r>
              <a:rPr lang="ja-JP" altLang="en-US" dirty="0">
                <a:solidFill>
                  <a:srgbClr val="000000"/>
                </a:solidFill>
                <a:latin typeface="Osaka−等幅"/>
                <a:ea typeface="Osaka−等幅"/>
                <a:cs typeface="Osaka−等幅"/>
              </a:rPr>
              <a:t>など</a:t>
            </a:r>
          </a:p>
        </p:txBody>
      </p:sp>
      <p:sp>
        <p:nvSpPr>
          <p:cNvPr id="138246" name="TextBox 4"/>
          <p:cNvSpPr txBox="1">
            <a:spLocks noChangeArrowheads="1"/>
          </p:cNvSpPr>
          <p:nvPr/>
        </p:nvSpPr>
        <p:spPr bwMode="auto">
          <a:xfrm>
            <a:off x="11180515" y="1"/>
            <a:ext cx="1842347" cy="392853"/>
          </a:xfrm>
          <a:prstGeom prst="rect">
            <a:avLst/>
          </a:prstGeom>
          <a:noFill/>
          <a:ln w="9525">
            <a:noFill/>
            <a:miter lim="800000"/>
            <a:headEnd/>
            <a:tailEnd/>
          </a:ln>
        </p:spPr>
        <p:txBody>
          <a:bodyPr lIns="130046" tIns="65023" rIns="130046" bIns="65023">
            <a:spAutoFit/>
          </a:bodyPr>
          <a:lstStyle/>
          <a:p>
            <a:pPr algn="ctr"/>
            <a:fld id="{F9997BE7-E4ED-46B1-BE49-6DF048228316}" type="slidenum">
              <a:rPr lang="en-US" altLang="ja-JP" sz="1700">
                <a:solidFill>
                  <a:srgbClr val="6E4113"/>
                </a:solidFill>
                <a:latin typeface="Osaka−等幅"/>
                <a:ea typeface="Osaka−等幅"/>
                <a:cs typeface="Osaka−等幅"/>
              </a:rPr>
              <a:pPr algn="ctr"/>
              <a:t>17</a:t>
            </a:fld>
            <a:endParaRPr kumimoji="0" lang="en-US" altLang="ja-JP">
              <a:latin typeface="Osaka−等幅"/>
              <a:ea typeface="Osaka−等幅"/>
              <a:cs typeface="Osaka−等幅"/>
            </a:endParaRPr>
          </a:p>
        </p:txBody>
      </p:sp>
    </p:spTree>
    <p:extLst>
      <p:ext uri="{BB962C8B-B14F-4D97-AF65-F5344CB8AC3E}">
        <p14:creationId xmlns:p14="http://schemas.microsoft.com/office/powerpoint/2010/main" val="18574803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00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499" y="266700"/>
            <a:ext cx="11468389" cy="2159000"/>
          </a:xfrm>
        </p:spPr>
        <p:txBody>
          <a:bodyPr>
            <a:normAutofit/>
          </a:bodyPr>
          <a:lstStyle/>
          <a:p>
            <a:r>
              <a:rPr kumimoji="1" lang="ja-JP" altLang="en-US" sz="5400" dirty="0" smtClean="0">
                <a:latin typeface="Osaka−等幅"/>
                <a:ea typeface="Osaka−等幅"/>
                <a:cs typeface="Osaka−等幅"/>
              </a:rPr>
              <a:t>前立腺癌；機能性食品の推奨症例</a:t>
            </a:r>
            <a:endParaRPr kumimoji="1" lang="ja-JP" altLang="en-US" sz="5400" dirty="0">
              <a:latin typeface="Osaka−等幅"/>
              <a:ea typeface="Osaka−等幅"/>
              <a:cs typeface="Osaka−等幅"/>
            </a:endParaRPr>
          </a:p>
        </p:txBody>
      </p:sp>
      <p:sp>
        <p:nvSpPr>
          <p:cNvPr id="3" name="テキスト プレースホルダー 2"/>
          <p:cNvSpPr>
            <a:spLocks noGrp="1"/>
          </p:cNvSpPr>
          <p:nvPr>
            <p:ph type="body" idx="1"/>
          </p:nvPr>
        </p:nvSpPr>
        <p:spPr>
          <a:xfrm>
            <a:off x="1549920" y="1902150"/>
            <a:ext cx="8309295" cy="1152671"/>
          </a:xfrm>
        </p:spPr>
        <p:txBody>
          <a:bodyPr>
            <a:normAutofit/>
          </a:bodyPr>
          <a:lstStyle/>
          <a:p>
            <a:pPr marL="0" indent="0">
              <a:buNone/>
            </a:pPr>
            <a:r>
              <a:rPr lang="ja-JP" altLang="en-US" sz="2800" dirty="0">
                <a:ea typeface="ＭＳ Ｐゴシック" charset="-128"/>
              </a:rPr>
              <a:t>　</a:t>
            </a:r>
            <a:r>
              <a:rPr lang="en-US" altLang="ja-JP" dirty="0" smtClean="0">
                <a:latin typeface="Osaka−等幅"/>
                <a:ea typeface="Osaka−等幅"/>
                <a:cs typeface="Osaka−等幅"/>
              </a:rPr>
              <a:t>PSA</a:t>
            </a:r>
            <a:r>
              <a:rPr lang="ja-JP" altLang="en-US" dirty="0" smtClean="0">
                <a:latin typeface="Osaka−等幅"/>
                <a:ea typeface="Osaka−等幅"/>
                <a:cs typeface="Osaka−等幅"/>
              </a:rPr>
              <a:t>監視療法　</a:t>
            </a:r>
            <a:r>
              <a:rPr lang="en-US" altLang="ja-JP" dirty="0" smtClean="0">
                <a:latin typeface="Osaka−等幅"/>
                <a:ea typeface="Osaka−等幅"/>
                <a:cs typeface="Osaka−等幅"/>
              </a:rPr>
              <a:t>61</a:t>
            </a:r>
            <a:r>
              <a:rPr lang="ja-JP" altLang="en-US" dirty="0">
                <a:latin typeface="Osaka−等幅"/>
                <a:ea typeface="Osaka−等幅"/>
                <a:cs typeface="Osaka−等幅"/>
              </a:rPr>
              <a:t>歳（現在</a:t>
            </a:r>
            <a:r>
              <a:rPr lang="en-US" altLang="ja-JP" dirty="0">
                <a:latin typeface="Osaka−等幅"/>
                <a:ea typeface="Osaka−等幅"/>
                <a:cs typeface="Osaka−等幅"/>
              </a:rPr>
              <a:t>71</a:t>
            </a:r>
            <a:r>
              <a:rPr lang="ja-JP" altLang="en-US" dirty="0">
                <a:latin typeface="Osaka−等幅"/>
                <a:ea typeface="Osaka−等幅"/>
                <a:cs typeface="Osaka−等幅"/>
              </a:rPr>
              <a:t>歳</a:t>
            </a:r>
            <a:r>
              <a:rPr lang="ja-JP" altLang="en-US" dirty="0" smtClean="0">
                <a:latin typeface="Osaka−等幅"/>
                <a:ea typeface="Osaka−等幅"/>
                <a:cs typeface="Osaka−等幅"/>
              </a:rPr>
              <a:t>）</a:t>
            </a:r>
            <a:endParaRPr lang="ja-JP" altLang="en-US" dirty="0">
              <a:latin typeface="Osaka−等幅"/>
              <a:ea typeface="Osaka−等幅"/>
              <a:cs typeface="Osaka−等幅"/>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758601601"/>
              </p:ext>
            </p:extLst>
          </p:nvPr>
        </p:nvGraphicFramePr>
        <p:xfrm>
          <a:off x="0" y="3054822"/>
          <a:ext cx="12420887" cy="8077776"/>
        </p:xfrm>
        <a:graphic>
          <a:graphicData uri="http://schemas.openxmlformats.org/presentationml/2006/ole">
            <mc:AlternateContent xmlns:mc="http://schemas.openxmlformats.org/markup-compatibility/2006">
              <mc:Choice xmlns:v="urn:schemas-microsoft-com:vml" Requires="v">
                <p:oleObj spid="_x0000_s11276" name="ワークシート" r:id="rId4" imgW="6070600" imgH="5410200" progId="Excel.Sheet.8">
                  <p:embed/>
                </p:oleObj>
              </mc:Choice>
              <mc:Fallback>
                <p:oleObj name="ワークシート" r:id="rId4" imgW="6070600" imgH="5410200" progId="Excel.Sheet.8">
                  <p:embed/>
                  <p:pic>
                    <p:nvPicPr>
                      <p:cNvPr id="0" name=""/>
                      <p:cNvPicPr>
                        <a:picLocks noChangeAspect="1" noChangeArrowheads="1"/>
                      </p:cNvPicPr>
                      <p:nvPr/>
                    </p:nvPicPr>
                    <p:blipFill>
                      <a:blip r:embed="rId5"/>
                      <a:srcRect/>
                      <a:stretch>
                        <a:fillRect/>
                      </a:stretch>
                    </p:blipFill>
                    <p:spPr bwMode="auto">
                      <a:xfrm>
                        <a:off x="0" y="3054822"/>
                        <a:ext cx="12420887" cy="8077776"/>
                      </a:xfrm>
                      <a:prstGeom prst="rect">
                        <a:avLst/>
                      </a:prstGeom>
                      <a:noFill/>
                    </p:spPr>
                  </p:pic>
                </p:oleObj>
              </mc:Fallback>
            </mc:AlternateContent>
          </a:graphicData>
        </a:graphic>
      </p:graphicFrame>
      <p:sp>
        <p:nvSpPr>
          <p:cNvPr id="5" name="AutoShape 11"/>
          <p:cNvSpPr>
            <a:spLocks noChangeArrowheads="1"/>
          </p:cNvSpPr>
          <p:nvPr/>
        </p:nvSpPr>
        <p:spPr bwMode="auto">
          <a:xfrm>
            <a:off x="9215619" y="3054821"/>
            <a:ext cx="252074" cy="652826"/>
          </a:xfrm>
          <a:prstGeom prst="downArrow">
            <a:avLst>
              <a:gd name="adj1" fmla="val 50000"/>
              <a:gd name="adj2" fmla="val 141667"/>
            </a:avLst>
          </a:prstGeom>
          <a:solidFill>
            <a:srgbClr val="00FF00"/>
          </a:solidFill>
          <a:ln w="9525">
            <a:solidFill>
              <a:schemeClr val="tx1"/>
            </a:solidFill>
            <a:miter lim="800000"/>
            <a:headEnd/>
            <a:tailEnd/>
          </a:ln>
        </p:spPr>
        <p:txBody>
          <a:bodyPr vert="eaVert" wrap="none" anchor="ctr"/>
          <a:lstStyle/>
          <a:p>
            <a:endParaRPr lang="ja-JP" altLang="en-US"/>
          </a:p>
        </p:txBody>
      </p:sp>
      <p:sp>
        <p:nvSpPr>
          <p:cNvPr id="6" name="正方形/長方形 5"/>
          <p:cNvSpPr/>
          <p:nvPr/>
        </p:nvSpPr>
        <p:spPr>
          <a:xfrm>
            <a:off x="9126814" y="2408490"/>
            <a:ext cx="3416320" cy="646331"/>
          </a:xfrm>
          <a:prstGeom prst="rect">
            <a:avLst/>
          </a:prstGeom>
        </p:spPr>
        <p:txBody>
          <a:bodyPr wrap="none">
            <a:spAutoFit/>
          </a:bodyPr>
          <a:lstStyle/>
          <a:p>
            <a:r>
              <a:rPr lang="ja-JP" altLang="en-US" b="1" dirty="0" smtClean="0">
                <a:latin typeface="HGSｺﾞｼｯｸE" pitchFamily="50" charset="-128"/>
                <a:ea typeface="HGSｺﾞｼｯｸE" pitchFamily="50" charset="-128"/>
              </a:rPr>
              <a:t>柑橘果皮エキス</a:t>
            </a:r>
            <a:endParaRPr lang="ja-JP" altLang="en-US" b="1" dirty="0">
              <a:latin typeface="HGSｺﾞｼｯｸE" pitchFamily="50" charset="-128"/>
              <a:ea typeface="HGSｺﾞｼｯｸE" pitchFamily="50" charset="-128"/>
            </a:endParaRPr>
          </a:p>
        </p:txBody>
      </p:sp>
      <p:sp>
        <p:nvSpPr>
          <p:cNvPr id="8" name="正方形/長方形 7"/>
          <p:cNvSpPr/>
          <p:nvPr/>
        </p:nvSpPr>
        <p:spPr>
          <a:xfrm>
            <a:off x="2354684" y="4176391"/>
            <a:ext cx="1234232" cy="646331"/>
          </a:xfrm>
          <a:prstGeom prst="rect">
            <a:avLst/>
          </a:prstGeom>
        </p:spPr>
        <p:txBody>
          <a:bodyPr wrap="none">
            <a:spAutoFit/>
          </a:bodyPr>
          <a:lstStyle/>
          <a:p>
            <a:r>
              <a:rPr lang="en-US" altLang="ja-JP" b="1" dirty="0">
                <a:latin typeface="HGSｺﾞｼｯｸE" pitchFamily="50" charset="-128"/>
                <a:ea typeface="HGSｺﾞｼｯｸE" pitchFamily="50" charset="-128"/>
              </a:rPr>
              <a:t>G3+4</a:t>
            </a:r>
          </a:p>
        </p:txBody>
      </p:sp>
      <p:sp>
        <p:nvSpPr>
          <p:cNvPr id="9" name="正方形/長方形 8"/>
          <p:cNvSpPr/>
          <p:nvPr/>
        </p:nvSpPr>
        <p:spPr>
          <a:xfrm>
            <a:off x="3745177" y="4213601"/>
            <a:ext cx="1234232" cy="646331"/>
          </a:xfrm>
          <a:prstGeom prst="rect">
            <a:avLst/>
          </a:prstGeom>
        </p:spPr>
        <p:txBody>
          <a:bodyPr wrap="none">
            <a:spAutoFit/>
          </a:bodyPr>
          <a:lstStyle/>
          <a:p>
            <a:r>
              <a:rPr lang="en-US" altLang="ja-JP" b="1" dirty="0">
                <a:latin typeface="HGSｺﾞｼｯｸE" pitchFamily="50" charset="-128"/>
                <a:ea typeface="HGSｺﾞｼｯｸE" pitchFamily="50" charset="-128"/>
              </a:rPr>
              <a:t>G3+4</a:t>
            </a:r>
          </a:p>
        </p:txBody>
      </p:sp>
      <p:sp>
        <p:nvSpPr>
          <p:cNvPr id="10" name="AutoShape 11"/>
          <p:cNvSpPr>
            <a:spLocks noChangeArrowheads="1"/>
          </p:cNvSpPr>
          <p:nvPr/>
        </p:nvSpPr>
        <p:spPr bwMode="auto">
          <a:xfrm>
            <a:off x="4110219" y="5213821"/>
            <a:ext cx="252074" cy="652826"/>
          </a:xfrm>
          <a:prstGeom prst="downArrow">
            <a:avLst>
              <a:gd name="adj1" fmla="val 50000"/>
              <a:gd name="adj2" fmla="val 141667"/>
            </a:avLst>
          </a:prstGeom>
          <a:solidFill>
            <a:srgbClr val="00FF00"/>
          </a:solidFill>
          <a:ln w="9525">
            <a:solidFill>
              <a:schemeClr val="tx1"/>
            </a:solidFill>
            <a:miter lim="800000"/>
            <a:headEnd/>
            <a:tailEnd/>
          </a:ln>
        </p:spPr>
        <p:txBody>
          <a:bodyPr vert="eaVert" wrap="none" anchor="ctr"/>
          <a:lstStyle/>
          <a:p>
            <a:endParaRPr lang="ja-JP" altLang="en-US"/>
          </a:p>
        </p:txBody>
      </p:sp>
      <p:sp>
        <p:nvSpPr>
          <p:cNvPr id="11" name="AutoShape 11"/>
          <p:cNvSpPr>
            <a:spLocks noChangeArrowheads="1"/>
          </p:cNvSpPr>
          <p:nvPr/>
        </p:nvSpPr>
        <p:spPr bwMode="auto">
          <a:xfrm>
            <a:off x="2424377" y="5213821"/>
            <a:ext cx="252074" cy="652826"/>
          </a:xfrm>
          <a:prstGeom prst="downArrow">
            <a:avLst>
              <a:gd name="adj1" fmla="val 50000"/>
              <a:gd name="adj2" fmla="val 141667"/>
            </a:avLst>
          </a:prstGeom>
          <a:solidFill>
            <a:srgbClr val="00FF00"/>
          </a:solidFill>
          <a:ln w="9525">
            <a:solidFill>
              <a:schemeClr val="tx1"/>
            </a:solidFill>
            <a:miter lim="800000"/>
            <a:headEnd/>
            <a:tailEnd/>
          </a:ln>
        </p:spPr>
        <p:txBody>
          <a:bodyPr vert="eaVert" wrap="none" anchor="ctr"/>
          <a:lstStyle/>
          <a:p>
            <a:endParaRPr lang="ja-JP" altLang="en-US"/>
          </a:p>
        </p:txBody>
      </p:sp>
    </p:spTree>
    <p:extLst>
      <p:ext uri="{BB962C8B-B14F-4D97-AF65-F5344CB8AC3E}">
        <p14:creationId xmlns:p14="http://schemas.microsoft.com/office/powerpoint/2010/main" val="2381917842"/>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952500" y="457200"/>
            <a:ext cx="11099800" cy="2159000"/>
          </a:xfrm>
          <a:prstGeom prst="rect">
            <a:avLst/>
          </a:prstGeom>
        </p:spPr>
        <p:txBody>
          <a:bodyPr/>
          <a:lstStyle>
            <a:lvl1pPr>
              <a:defRPr sz="6000"/>
            </a:lvl1pPr>
          </a:lstStyle>
          <a:p>
            <a:pPr lvl="0">
              <a:defRPr sz="1800"/>
            </a:pPr>
            <a:r>
              <a:rPr sz="6000" dirty="0">
                <a:latin typeface="Osaka−等幅"/>
                <a:ea typeface="Osaka−等幅"/>
                <a:cs typeface="Osaka−等幅"/>
              </a:rPr>
              <a:t>結　語</a:t>
            </a:r>
          </a:p>
        </p:txBody>
      </p:sp>
      <p:sp>
        <p:nvSpPr>
          <p:cNvPr id="77" name="Shape 77"/>
          <p:cNvSpPr>
            <a:spLocks noGrp="1"/>
          </p:cNvSpPr>
          <p:nvPr>
            <p:ph type="body" idx="1"/>
          </p:nvPr>
        </p:nvSpPr>
        <p:spPr>
          <a:xfrm>
            <a:off x="952500" y="2616200"/>
            <a:ext cx="11696700" cy="5726747"/>
          </a:xfrm>
          <a:prstGeom prst="rect">
            <a:avLst/>
          </a:prstGeom>
        </p:spPr>
        <p:txBody>
          <a:bodyPr>
            <a:normAutofit/>
          </a:bodyPr>
          <a:lstStyle/>
          <a:p>
            <a:r>
              <a:rPr kumimoji="1" lang="ja-JP" altLang="en-US" dirty="0" smtClean="0"/>
              <a:t>前立腺癌と機能性食品（その他）について発表した。</a:t>
            </a:r>
            <a:endParaRPr kumimoji="1" lang="en-US" altLang="ja-JP" dirty="0" smtClean="0"/>
          </a:p>
          <a:p>
            <a:r>
              <a:rPr kumimoji="1" lang="ja-JP" altLang="en-US" dirty="0"/>
              <a:t>前立腺</a:t>
            </a:r>
            <a:r>
              <a:rPr kumimoji="1" lang="ja-JP" altLang="en-US" dirty="0" smtClean="0"/>
              <a:t>癌の一次</a:t>
            </a:r>
            <a:r>
              <a:rPr kumimoji="1" lang="ja-JP" altLang="en-US" dirty="0"/>
              <a:t>予防</a:t>
            </a:r>
            <a:r>
              <a:rPr kumimoji="1" lang="ja-JP" altLang="en-US" dirty="0" smtClean="0"/>
              <a:t>効果が期待される</a:t>
            </a:r>
            <a:r>
              <a:rPr kumimoji="1" lang="ja-JP" altLang="en-US" dirty="0"/>
              <a:t>代表的の機能性</a:t>
            </a:r>
            <a:r>
              <a:rPr kumimoji="1" lang="ja-JP" altLang="en-US" dirty="0" smtClean="0"/>
              <a:t>食品として、大豆</a:t>
            </a:r>
            <a:r>
              <a:rPr kumimoji="1" lang="ja-JP" altLang="en-US" dirty="0"/>
              <a:t>イソフラボン　</a:t>
            </a:r>
            <a:r>
              <a:rPr kumimoji="1" lang="ja-JP" altLang="en-US" dirty="0" smtClean="0"/>
              <a:t>リコピン　柑橘果皮フラボノイドの有用性を報告した。</a:t>
            </a:r>
            <a:endParaRPr kumimoji="1" lang="en-US" altLang="ja-JP" dirty="0" smtClean="0"/>
          </a:p>
          <a:p>
            <a:r>
              <a:rPr kumimoji="1" lang="ja-JP" altLang="en-US" dirty="0" smtClean="0"/>
              <a:t>最近の</a:t>
            </a:r>
            <a:r>
              <a:rPr kumimoji="1" lang="ja-JP" altLang="en-US" dirty="0" smtClean="0"/>
              <a:t>知見</a:t>
            </a:r>
            <a:r>
              <a:rPr kumimoji="1" lang="ja-JP" altLang="en-US" dirty="0" smtClean="0"/>
              <a:t>から</a:t>
            </a:r>
            <a:r>
              <a:rPr kumimoji="1" lang="ja-JP" altLang="en-US" dirty="0" smtClean="0"/>
              <a:t>、</a:t>
            </a:r>
            <a:r>
              <a:rPr kumimoji="1" lang="ja-JP" altLang="en-US" dirty="0" smtClean="0"/>
              <a:t>柑橘果皮フラボノイドの抗腫瘍効果が明らかとなり、二次予防を含めた今後の臨床研究</a:t>
            </a:r>
            <a:r>
              <a:rPr kumimoji="1" lang="ja-JP" altLang="en-US" dirty="0"/>
              <a:t>の発展</a:t>
            </a:r>
            <a:r>
              <a:rPr kumimoji="1" lang="ja-JP" altLang="en-US" dirty="0" smtClean="0"/>
              <a:t>が期待される。</a:t>
            </a:r>
            <a:endParaRPr kumimoji="1" lang="ja-JP" altLang="en-US" dirty="0"/>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1922231" y="681349"/>
            <a:ext cx="8537021" cy="1812616"/>
          </a:xfrm>
          <a:prstGeom prst="rect">
            <a:avLst/>
          </a:prstGeom>
        </p:spPr>
        <p:txBody>
          <a:bodyPr>
            <a:noAutofit/>
          </a:bodyPr>
          <a:lstStyle/>
          <a:p>
            <a:pPr lvl="0" algn="l" defTabSz="609600">
              <a:defRPr sz="1800"/>
            </a:pPr>
            <a:r>
              <a:rPr lang="ja-JP" altLang="en-US" sz="6000" dirty="0" smtClean="0">
                <a:uFill>
                  <a:solidFill/>
                </a:uFill>
                <a:latin typeface="Osaka"/>
                <a:ea typeface="Osaka"/>
                <a:cs typeface="Osaka"/>
                <a:sym typeface="Osaka"/>
              </a:rPr>
              <a:t>　　　　　　　　　　　　　　</a:t>
            </a:r>
            <a:r>
              <a:rPr sz="6000" dirty="0" smtClean="0">
                <a:uFill>
                  <a:solidFill/>
                </a:uFill>
                <a:latin typeface="Osaka"/>
                <a:ea typeface="Osaka"/>
                <a:cs typeface="Osaka"/>
                <a:sym typeface="Osaka"/>
              </a:rPr>
              <a:t>緒</a:t>
            </a:r>
            <a:r>
              <a:rPr lang="ja-JP" altLang="en-US" sz="6000" dirty="0">
                <a:uFill>
                  <a:solidFill/>
                </a:uFill>
                <a:latin typeface="Osaka"/>
                <a:ea typeface="Osaka"/>
                <a:cs typeface="Osaka"/>
                <a:sym typeface="Osaka"/>
              </a:rPr>
              <a:t>　</a:t>
            </a:r>
            <a:r>
              <a:rPr lang="ja-JP" altLang="en-US" sz="6000" dirty="0" smtClean="0">
                <a:uFill>
                  <a:solidFill/>
                </a:uFill>
                <a:latin typeface="Osaka"/>
                <a:ea typeface="Osaka"/>
                <a:cs typeface="Osaka"/>
                <a:sym typeface="Osaka"/>
              </a:rPr>
              <a:t>　言</a:t>
            </a:r>
            <a:endParaRPr sz="6000" dirty="0">
              <a:uFill>
                <a:solidFill/>
              </a:uFill>
              <a:latin typeface="Osaka"/>
              <a:ea typeface="Osaka"/>
              <a:cs typeface="Osaka"/>
              <a:sym typeface="Osaka"/>
            </a:endParaRPr>
          </a:p>
        </p:txBody>
      </p:sp>
      <p:sp>
        <p:nvSpPr>
          <p:cNvPr id="55" name="Shape 55"/>
          <p:cNvSpPr>
            <a:spLocks noGrp="1"/>
          </p:cNvSpPr>
          <p:nvPr>
            <p:ph type="body" idx="1"/>
          </p:nvPr>
        </p:nvSpPr>
        <p:spPr>
          <a:xfrm>
            <a:off x="952500" y="2454187"/>
            <a:ext cx="11099800" cy="6166531"/>
          </a:xfrm>
          <a:prstGeom prst="rect">
            <a:avLst/>
          </a:prstGeom>
        </p:spPr>
        <p:txBody>
          <a:bodyPr>
            <a:normAutofit/>
          </a:bodyPr>
          <a:lstStyle/>
          <a:p>
            <a:pPr marL="0" lvl="0" indent="0" algn="just" defTabSz="609600">
              <a:spcBef>
                <a:spcPts val="0"/>
              </a:spcBef>
              <a:buSzTx/>
              <a:buNone/>
              <a:defRPr sz="1800"/>
            </a:pPr>
            <a:r>
              <a:rPr lang="ja-JP" altLang="en-US" sz="3200" dirty="0" smtClean="0">
                <a:uFill>
                  <a:solidFill/>
                </a:uFill>
                <a:latin typeface="Osaka"/>
                <a:ea typeface="Osaka"/>
                <a:cs typeface="Osaka"/>
                <a:sym typeface="Osaka"/>
              </a:rPr>
              <a:t>平成２６年６月２６日　医療機関が健康食品を販売することが閣議決定され、厚労省から周知が求められている。</a:t>
            </a:r>
            <a:endParaRPr lang="en-US" altLang="ja-JP" sz="3200" dirty="0" smtClean="0">
              <a:uFill>
                <a:solidFill/>
              </a:uFill>
              <a:latin typeface="Osaka"/>
              <a:ea typeface="Osaka"/>
              <a:cs typeface="Osaka"/>
              <a:sym typeface="Osaka"/>
            </a:endParaRPr>
          </a:p>
          <a:p>
            <a:pPr marL="0" lvl="0" indent="0" algn="just" defTabSz="609600">
              <a:spcBef>
                <a:spcPts val="0"/>
              </a:spcBef>
              <a:buSzTx/>
              <a:buNone/>
              <a:defRPr sz="1800"/>
            </a:pPr>
            <a:r>
              <a:rPr lang="en-US" sz="3200" dirty="0" smtClean="0">
                <a:uFill>
                  <a:solidFill/>
                </a:uFill>
                <a:latin typeface="Osaka"/>
                <a:ea typeface="Osaka"/>
                <a:cs typeface="Osaka"/>
                <a:sym typeface="Osaka"/>
              </a:rPr>
              <a:t> </a:t>
            </a:r>
          </a:p>
          <a:p>
            <a:pPr marL="0" lvl="0" indent="0" algn="just" defTabSz="609600">
              <a:spcBef>
                <a:spcPts val="0"/>
              </a:spcBef>
              <a:buSzTx/>
              <a:buNone/>
              <a:defRPr sz="1800"/>
            </a:pPr>
            <a:r>
              <a:rPr sz="3200" dirty="0" smtClean="0">
                <a:uFill>
                  <a:solidFill/>
                </a:uFill>
                <a:latin typeface="Osaka"/>
                <a:ea typeface="Osaka"/>
                <a:cs typeface="Osaka"/>
                <a:sym typeface="Osaka"/>
              </a:rPr>
              <a:t>前立腺癌</a:t>
            </a:r>
            <a:r>
              <a:rPr lang="ja-JP" altLang="en-US" sz="3200" dirty="0" smtClean="0">
                <a:uFill>
                  <a:solidFill/>
                </a:uFill>
                <a:latin typeface="Osaka"/>
                <a:ea typeface="Osaka"/>
                <a:cs typeface="Osaka"/>
                <a:sym typeface="Osaka"/>
              </a:rPr>
              <a:t>診療ガイドラインでも</a:t>
            </a:r>
            <a:r>
              <a:rPr sz="3200" dirty="0" smtClean="0">
                <a:uFill>
                  <a:solidFill/>
                </a:uFill>
                <a:latin typeface="Osaka"/>
                <a:ea typeface="Osaka"/>
                <a:cs typeface="Osaka"/>
                <a:sym typeface="Osaka"/>
              </a:rPr>
              <a:t>機能</a:t>
            </a:r>
            <a:r>
              <a:rPr sz="3200" dirty="0">
                <a:uFill>
                  <a:solidFill/>
                </a:uFill>
                <a:latin typeface="Osaka"/>
                <a:ea typeface="Osaka"/>
                <a:cs typeface="Osaka"/>
                <a:sym typeface="Osaka"/>
              </a:rPr>
              <a:t>性食品の有用性を証明する多くの基礎、疫学</a:t>
            </a:r>
            <a:r>
              <a:rPr sz="3200" dirty="0" smtClean="0">
                <a:uFill>
                  <a:solidFill/>
                </a:uFill>
                <a:latin typeface="Osaka"/>
                <a:ea typeface="Osaka"/>
                <a:cs typeface="Osaka"/>
                <a:sym typeface="Osaka"/>
              </a:rPr>
              <a:t>研究</a:t>
            </a:r>
            <a:r>
              <a:rPr lang="ja-JP" altLang="en-US" sz="3200" dirty="0" smtClean="0">
                <a:uFill>
                  <a:solidFill/>
                </a:uFill>
                <a:latin typeface="Osaka"/>
                <a:ea typeface="Osaka"/>
                <a:cs typeface="Osaka"/>
                <a:sym typeface="Osaka"/>
              </a:rPr>
              <a:t>に反して</a:t>
            </a:r>
            <a:r>
              <a:rPr sz="3200" dirty="0" smtClean="0">
                <a:uFill>
                  <a:solidFill/>
                </a:uFill>
                <a:latin typeface="Osaka"/>
                <a:ea typeface="Osaka"/>
                <a:cs typeface="Osaka"/>
                <a:sym typeface="Osaka"/>
              </a:rPr>
              <a:t>、</a:t>
            </a:r>
            <a:r>
              <a:rPr sz="3200" dirty="0">
                <a:uFill>
                  <a:solidFill/>
                </a:uFill>
                <a:latin typeface="Osaka"/>
                <a:ea typeface="Osaka"/>
                <a:cs typeface="Osaka"/>
                <a:sym typeface="Osaka"/>
              </a:rPr>
              <a:t>臨床試験で明確な結論を導くには未だ不十分で、相反する研究結果も少なくない。</a:t>
            </a:r>
          </a:p>
          <a:p>
            <a:pPr marL="0" lvl="0" indent="0" algn="just" defTabSz="609600">
              <a:spcBef>
                <a:spcPts val="0"/>
              </a:spcBef>
              <a:buSzTx/>
              <a:buNone/>
              <a:defRPr sz="1800"/>
            </a:pPr>
            <a:endParaRPr sz="2800" dirty="0">
              <a:uFill>
                <a:solidFill/>
              </a:uFill>
              <a:latin typeface="Osaka"/>
              <a:ea typeface="Osaka"/>
              <a:cs typeface="Osaka"/>
              <a:sym typeface="Osaka"/>
            </a:endParaRPr>
          </a:p>
          <a:p>
            <a:pPr marL="0" lvl="0" indent="0" algn="just" defTabSz="609600">
              <a:spcBef>
                <a:spcPts val="0"/>
              </a:spcBef>
              <a:buSzTx/>
              <a:buNone/>
              <a:defRPr sz="1800"/>
            </a:pPr>
            <a:r>
              <a:rPr lang="en-US" sz="2800" dirty="0" smtClean="0">
                <a:uFill>
                  <a:solidFill/>
                </a:uFill>
                <a:latin typeface="Osaka"/>
                <a:ea typeface="Osaka"/>
                <a:cs typeface="Osaka"/>
                <a:sym typeface="Osaka"/>
              </a:rPr>
              <a:t> </a:t>
            </a:r>
            <a:r>
              <a:rPr sz="3200" dirty="0" smtClean="0">
                <a:uFill>
                  <a:solidFill/>
                </a:uFill>
                <a:latin typeface="Osaka"/>
                <a:ea typeface="Osaka"/>
                <a:cs typeface="Osaka"/>
                <a:sym typeface="Osaka"/>
              </a:rPr>
              <a:t>前立腺</a:t>
            </a:r>
            <a:r>
              <a:rPr sz="3200" dirty="0">
                <a:uFill>
                  <a:solidFill/>
                </a:uFill>
                <a:latin typeface="Osaka"/>
                <a:ea typeface="Osaka"/>
                <a:cs typeface="Osaka"/>
                <a:sym typeface="Osaka"/>
              </a:rPr>
              <a:t>癌患者の不安やニーズ</a:t>
            </a:r>
            <a:r>
              <a:rPr sz="3200" dirty="0" smtClean="0">
                <a:uFill>
                  <a:solidFill/>
                </a:uFill>
                <a:latin typeface="Osaka"/>
                <a:ea typeface="Osaka"/>
                <a:cs typeface="Osaka"/>
                <a:sym typeface="Osaka"/>
              </a:rPr>
              <a:t>に対して</a:t>
            </a:r>
            <a:r>
              <a:rPr lang="ja-JP" altLang="en-US" sz="3200" dirty="0" smtClean="0">
                <a:uFill>
                  <a:solidFill/>
                </a:uFill>
                <a:latin typeface="Osaka"/>
                <a:ea typeface="Osaka"/>
                <a:cs typeface="Osaka"/>
                <a:sym typeface="Osaka"/>
              </a:rPr>
              <a:t>も</a:t>
            </a:r>
            <a:r>
              <a:rPr sz="3200" dirty="0" smtClean="0">
                <a:uFill>
                  <a:solidFill/>
                </a:uFill>
                <a:latin typeface="Osaka"/>
                <a:ea typeface="Osaka"/>
                <a:cs typeface="Osaka"/>
                <a:sym typeface="Osaka"/>
              </a:rPr>
              <a:t>科学</a:t>
            </a:r>
            <a:r>
              <a:rPr sz="3200" dirty="0">
                <a:uFill>
                  <a:solidFill/>
                </a:uFill>
                <a:latin typeface="Osaka"/>
                <a:ea typeface="Osaka"/>
                <a:cs typeface="Osaka"/>
                <a:sym typeface="Osaka"/>
              </a:rPr>
              <a:t>的に応えるため、</a:t>
            </a:r>
            <a:r>
              <a:rPr sz="3200" dirty="0" smtClean="0">
                <a:uFill>
                  <a:solidFill/>
                </a:uFill>
                <a:latin typeface="Osaka"/>
                <a:ea typeface="Osaka"/>
                <a:cs typeface="Osaka"/>
                <a:sym typeface="Osaka"/>
              </a:rPr>
              <a:t>機能性食品</a:t>
            </a:r>
            <a:r>
              <a:rPr sz="3200" dirty="0">
                <a:uFill>
                  <a:solidFill/>
                </a:uFill>
                <a:latin typeface="Osaka"/>
                <a:ea typeface="Osaka"/>
                <a:cs typeface="Osaka"/>
                <a:sym typeface="Osaka"/>
              </a:rPr>
              <a:t>（その他）</a:t>
            </a:r>
            <a:r>
              <a:rPr sz="3200" dirty="0" smtClean="0">
                <a:uFill>
                  <a:solidFill/>
                </a:uFill>
                <a:latin typeface="Osaka"/>
                <a:ea typeface="Osaka"/>
                <a:cs typeface="Osaka"/>
                <a:sym typeface="Osaka"/>
              </a:rPr>
              <a:t>の</a:t>
            </a:r>
            <a:r>
              <a:rPr lang="ja-JP" altLang="en-US" sz="3200" dirty="0" smtClean="0">
                <a:uFill>
                  <a:solidFill/>
                </a:uFill>
                <a:latin typeface="Osaka"/>
                <a:ea typeface="Osaka"/>
                <a:cs typeface="Osaka"/>
                <a:sym typeface="Osaka"/>
              </a:rPr>
              <a:t>従来</a:t>
            </a:r>
            <a:r>
              <a:rPr sz="3200" dirty="0" smtClean="0">
                <a:uFill>
                  <a:solidFill/>
                </a:uFill>
                <a:latin typeface="Osaka"/>
                <a:ea typeface="Osaka"/>
                <a:cs typeface="Osaka"/>
                <a:sym typeface="Osaka"/>
              </a:rPr>
              <a:t>の知見を</a:t>
            </a:r>
            <a:r>
              <a:rPr lang="ja-JP" altLang="en-US" sz="3200" dirty="0" smtClean="0">
                <a:uFill>
                  <a:solidFill/>
                </a:uFill>
                <a:latin typeface="Osaka"/>
                <a:ea typeface="Osaka"/>
                <a:cs typeface="Osaka"/>
                <a:sym typeface="Osaka"/>
              </a:rPr>
              <a:t>総括し、一次、二次予防に有用と期待される柑橘果皮エキスの最新の知見について紹介したい。</a:t>
            </a:r>
            <a:endParaRPr sz="3200" dirty="0">
              <a:uFill>
                <a:solidFill/>
              </a:uFill>
              <a:latin typeface="Osaka"/>
              <a:ea typeface="Osaka"/>
              <a:cs typeface="Osaka"/>
              <a:sym typeface="Osaka"/>
            </a:endParaRP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500" y="444500"/>
            <a:ext cx="11099800" cy="1498126"/>
          </a:xfrm>
        </p:spPr>
        <p:txBody>
          <a:bodyPr>
            <a:normAutofit/>
          </a:bodyPr>
          <a:lstStyle/>
          <a:p>
            <a:r>
              <a:rPr lang="ja-JP" altLang="en-US" sz="5300" dirty="0" smtClean="0">
                <a:solidFill>
                  <a:srgbClr val="323333"/>
                </a:solidFill>
                <a:latin typeface="Osaka−等幅"/>
                <a:ea typeface="Osaka−等幅"/>
                <a:cs typeface="Osaka−等幅"/>
              </a:rPr>
              <a:t>前立腺がん</a:t>
            </a:r>
            <a:r>
              <a:rPr lang="ja-JP" altLang="en-US" sz="5300" dirty="0" smtClean="0">
                <a:solidFill>
                  <a:srgbClr val="323333"/>
                </a:solidFill>
                <a:latin typeface="Osaka−等幅"/>
                <a:ea typeface="Osaka−等幅"/>
                <a:cs typeface="Osaka−等幅"/>
              </a:rPr>
              <a:t>；</a:t>
            </a:r>
            <a:r>
              <a:rPr lang="ja-JP" altLang="en-US" sz="5300" dirty="0" smtClean="0">
                <a:solidFill>
                  <a:srgbClr val="323333"/>
                </a:solidFill>
                <a:latin typeface="Osaka−等幅"/>
                <a:ea typeface="Osaka−等幅"/>
                <a:cs typeface="Osaka−等幅"/>
              </a:rPr>
              <a:t>機能性</a:t>
            </a:r>
            <a:r>
              <a:rPr lang="ja-JP" altLang="en-US" sz="5300" dirty="0">
                <a:solidFill>
                  <a:srgbClr val="323333"/>
                </a:solidFill>
                <a:latin typeface="Osaka−等幅"/>
                <a:ea typeface="Osaka−等幅"/>
                <a:cs typeface="Osaka−等幅"/>
              </a:rPr>
              <a:t>食品の分類</a:t>
            </a:r>
            <a:endParaRPr kumimoji="1" lang="ja-JP" altLang="en-US" sz="5300" dirty="0"/>
          </a:p>
        </p:txBody>
      </p:sp>
      <p:graphicFrame>
        <p:nvGraphicFramePr>
          <p:cNvPr id="4" name="表 3"/>
          <p:cNvGraphicFramePr>
            <a:graphicFrameLocks noGrp="1"/>
          </p:cNvGraphicFramePr>
          <p:nvPr>
            <p:extLst>
              <p:ext uri="{D42A27DB-BD31-4B8C-83A1-F6EECF244321}">
                <p14:modId xmlns:p14="http://schemas.microsoft.com/office/powerpoint/2010/main" val="817231517"/>
              </p:ext>
            </p:extLst>
          </p:nvPr>
        </p:nvGraphicFramePr>
        <p:xfrm>
          <a:off x="205437" y="1942626"/>
          <a:ext cx="12799363" cy="7579299"/>
        </p:xfrm>
        <a:graphic>
          <a:graphicData uri="http://schemas.openxmlformats.org/drawingml/2006/table">
            <a:tbl>
              <a:tblPr firstRow="1" bandRow="1">
                <a:tableStyleId>{5940675A-B579-460E-94D1-54222C63F5DA}</a:tableStyleId>
              </a:tblPr>
              <a:tblGrid>
                <a:gridCol w="4266455"/>
                <a:gridCol w="4801084"/>
                <a:gridCol w="3731824"/>
              </a:tblGrid>
              <a:tr h="721396">
                <a:tc>
                  <a:txBody>
                    <a:bodyPr/>
                    <a:lstStyle/>
                    <a:p>
                      <a:pPr algn="l" fontAlgn="ctr"/>
                      <a:endParaRPr lang="ja-JP" altLang="en-US" sz="28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ja-JP" altLang="en-US" sz="2400" b="0" i="0" u="none" strike="noStrike" dirty="0">
                          <a:solidFill>
                            <a:srgbClr val="000000"/>
                          </a:solidFill>
                          <a:effectLst/>
                          <a:latin typeface="Osaka−等幅"/>
                          <a:ea typeface="Osaka−等幅"/>
                          <a:cs typeface="Osaka−等幅"/>
                        </a:rPr>
                        <a:t>食品素材名</a:t>
                      </a:r>
                    </a:p>
                  </a:txBody>
                  <a:tcPr marL="12700" marR="12700" marT="12700" marB="0" anchor="ctr"/>
                </a:tc>
                <a:tc>
                  <a:txBody>
                    <a:bodyPr/>
                    <a:lstStyle/>
                    <a:p>
                      <a:pPr algn="ctr" fontAlgn="ctr"/>
                      <a:r>
                        <a:rPr lang="ja-JP" altLang="en-US" sz="2400" b="0" i="0" u="none" strike="noStrike" dirty="0">
                          <a:solidFill>
                            <a:srgbClr val="000000"/>
                          </a:solidFill>
                          <a:effectLst/>
                          <a:latin typeface="Osaka−等幅"/>
                          <a:ea typeface="Osaka−等幅"/>
                          <a:cs typeface="Osaka−等幅"/>
                        </a:rPr>
                        <a:t>商品名</a:t>
                      </a:r>
                    </a:p>
                  </a:txBody>
                  <a:tcPr marL="12700" marR="12700" marT="12700" marB="0" anchor="ctr"/>
                </a:tc>
              </a:tr>
              <a:tr h="732232">
                <a:tc>
                  <a:txBody>
                    <a:bodyPr/>
                    <a:lstStyle/>
                    <a:p>
                      <a:pPr algn="l" fontAlgn="ctr"/>
                      <a:r>
                        <a:rPr lang="en-US" altLang="ja-JP" sz="2800" b="0" i="0" u="none" strike="noStrike" dirty="0" smtClean="0">
                          <a:solidFill>
                            <a:srgbClr val="000000"/>
                          </a:solidFill>
                          <a:effectLst/>
                          <a:latin typeface="Osaka−等幅"/>
                          <a:ea typeface="Osaka−等幅"/>
                          <a:cs typeface="Osaka−等幅"/>
                        </a:rPr>
                        <a:t>A) </a:t>
                      </a:r>
                      <a:r>
                        <a:rPr lang="ja-JP" altLang="en-US" sz="2800" b="0" i="0" u="none" strike="noStrike" dirty="0" smtClean="0">
                          <a:solidFill>
                            <a:srgbClr val="000000"/>
                          </a:solidFill>
                          <a:effectLst/>
                          <a:latin typeface="Osaka−等幅"/>
                          <a:ea typeface="Osaka−等幅"/>
                          <a:cs typeface="Osaka−等幅"/>
                        </a:rPr>
                        <a:t>抗</a:t>
                      </a:r>
                      <a:r>
                        <a:rPr lang="ja-JP" altLang="en-US" sz="2800" b="0" i="0" u="none" strike="noStrike" dirty="0">
                          <a:solidFill>
                            <a:srgbClr val="000000"/>
                          </a:solidFill>
                          <a:effectLst/>
                          <a:latin typeface="Osaka−等幅"/>
                          <a:ea typeface="Osaka−等幅"/>
                          <a:cs typeface="Osaka−等幅"/>
                        </a:rPr>
                        <a:t>腫瘍作用</a:t>
                      </a:r>
                    </a:p>
                  </a:txBody>
                  <a:tcPr marL="12700" marR="12700" marT="12700" marB="0" anchor="ctr"/>
                </a:tc>
                <a:tc>
                  <a:txBody>
                    <a:bodyPr/>
                    <a:lstStyle/>
                    <a:p>
                      <a:pPr algn="ctr" fontAlgn="ctr"/>
                      <a:r>
                        <a:rPr lang="ja-JP" altLang="en-US" sz="2400" b="0" i="0" u="none" strike="noStrike" dirty="0">
                          <a:solidFill>
                            <a:srgbClr val="FF0000"/>
                          </a:solidFill>
                          <a:effectLst/>
                          <a:latin typeface="Osaka−等幅"/>
                          <a:ea typeface="Osaka−等幅"/>
                          <a:cs typeface="Osaka−等幅"/>
                        </a:rPr>
                        <a:t>大豆イソフラボン</a:t>
                      </a:r>
                    </a:p>
                  </a:txBody>
                  <a:tcPr marL="12700" marR="12700" marT="12700" marB="0" anchor="ctr"/>
                </a:tc>
                <a:tc>
                  <a:txBody>
                    <a:bodyPr/>
                    <a:lstStyle/>
                    <a:p>
                      <a:pPr algn="ctr" fontAlgn="b"/>
                      <a:endParaRPr lang="ja-JP" altLang="en-US" sz="2400" b="0" i="0" u="none" strike="noStrike" dirty="0">
                        <a:solidFill>
                          <a:srgbClr val="000000"/>
                        </a:solidFill>
                        <a:effectLst/>
                        <a:latin typeface="Osaka−等幅"/>
                        <a:ea typeface="Osaka−等幅"/>
                        <a:cs typeface="Osaka−等幅"/>
                      </a:endParaRPr>
                    </a:p>
                  </a:txBody>
                  <a:tcPr marL="12700" marR="12700" marT="12700" marB="0" anchor="b"/>
                </a:tc>
              </a:tr>
              <a:tr h="732232">
                <a:tc>
                  <a:txBody>
                    <a:bodyPr/>
                    <a:lstStyle/>
                    <a:p>
                      <a:pPr algn="l" fontAlgn="ctr"/>
                      <a:endParaRPr lang="ja-JP" altLang="en-US" sz="28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ja-JP" altLang="en-US" sz="2400" b="0" i="0" u="none" strike="noStrike" dirty="0">
                          <a:solidFill>
                            <a:srgbClr val="FF0000"/>
                          </a:solidFill>
                          <a:effectLst/>
                          <a:latin typeface="Osaka−等幅"/>
                          <a:ea typeface="Osaka−等幅"/>
                          <a:cs typeface="Osaka−等幅"/>
                        </a:rPr>
                        <a:t>柑橘果皮エキス</a:t>
                      </a:r>
                    </a:p>
                  </a:txBody>
                  <a:tcPr marL="12700" marR="12700" marT="12700" marB="0" anchor="ctr"/>
                </a:tc>
                <a:tc>
                  <a:txBody>
                    <a:bodyPr/>
                    <a:lstStyle/>
                    <a:p>
                      <a:pPr algn="ctr" fontAlgn="b"/>
                      <a:r>
                        <a:rPr lang="en-US" altLang="ja-JP" sz="2800" b="0" i="0" u="none" strike="noStrike" dirty="0">
                          <a:solidFill>
                            <a:srgbClr val="000000"/>
                          </a:solidFill>
                          <a:effectLst/>
                          <a:latin typeface="Osaka−等幅"/>
                          <a:ea typeface="Osaka−等幅"/>
                          <a:cs typeface="Osaka−等幅"/>
                        </a:rPr>
                        <a:t>GL</a:t>
                      </a:r>
                      <a:r>
                        <a:rPr lang="ja-JP" altLang="en-US" sz="2400" b="0" i="0" u="none" strike="noStrike" dirty="0">
                          <a:solidFill>
                            <a:srgbClr val="000000"/>
                          </a:solidFill>
                          <a:effectLst/>
                          <a:latin typeface="Osaka−等幅"/>
                          <a:ea typeface="Osaka−等幅"/>
                          <a:cs typeface="Osaka−等幅"/>
                        </a:rPr>
                        <a:t>；</a:t>
                      </a:r>
                      <a:r>
                        <a:rPr lang="ja-JP" altLang="en-US" sz="2400" b="0" i="0" u="none" strike="noStrike" dirty="0" smtClean="0">
                          <a:solidFill>
                            <a:srgbClr val="000000"/>
                          </a:solidFill>
                          <a:effectLst/>
                          <a:latin typeface="Osaka−等幅"/>
                          <a:ea typeface="Osaka−等幅"/>
                          <a:cs typeface="Osaka−等幅"/>
                        </a:rPr>
                        <a:t>ゴールドローション</a:t>
                      </a:r>
                      <a:endParaRPr lang="ja-JP" altLang="en-US" sz="2400" b="0" i="0" u="none" strike="noStrike" dirty="0">
                        <a:solidFill>
                          <a:srgbClr val="000000"/>
                        </a:solidFill>
                        <a:effectLst/>
                        <a:latin typeface="Osaka−等幅"/>
                        <a:ea typeface="Osaka−等幅"/>
                        <a:cs typeface="Osaka−等幅"/>
                      </a:endParaRPr>
                    </a:p>
                  </a:txBody>
                  <a:tcPr marL="12700" marR="12700" marT="12700" marB="0" anchor="ctr"/>
                </a:tc>
              </a:tr>
              <a:tr h="732232">
                <a:tc>
                  <a:txBody>
                    <a:bodyPr/>
                    <a:lstStyle/>
                    <a:p>
                      <a:pPr algn="l" fontAlgn="ctr"/>
                      <a:r>
                        <a:rPr lang="en-US" altLang="ja-JP" sz="2800" b="0" i="0" u="none" strike="noStrike" dirty="0" smtClean="0">
                          <a:solidFill>
                            <a:srgbClr val="000000"/>
                          </a:solidFill>
                          <a:effectLst/>
                          <a:latin typeface="Osaka−等幅"/>
                          <a:ea typeface="Osaka−等幅"/>
                          <a:cs typeface="Osaka−等幅"/>
                        </a:rPr>
                        <a:t>B) </a:t>
                      </a:r>
                      <a:r>
                        <a:rPr lang="ja-JP" altLang="en-US" sz="2800" b="0" i="0" u="none" strike="noStrike" dirty="0" smtClean="0">
                          <a:solidFill>
                            <a:srgbClr val="000000"/>
                          </a:solidFill>
                          <a:effectLst/>
                          <a:latin typeface="Osaka−等幅"/>
                          <a:ea typeface="Osaka−等幅"/>
                          <a:cs typeface="Osaka−等幅"/>
                        </a:rPr>
                        <a:t>血管</a:t>
                      </a:r>
                      <a:r>
                        <a:rPr lang="ja-JP" altLang="en-US" sz="2800" b="0" i="0" u="none" strike="noStrike" dirty="0">
                          <a:solidFill>
                            <a:srgbClr val="000000"/>
                          </a:solidFill>
                          <a:effectLst/>
                          <a:latin typeface="Osaka−等幅"/>
                          <a:ea typeface="Osaka−等幅"/>
                          <a:cs typeface="Osaka−等幅"/>
                        </a:rPr>
                        <a:t>新生抑制</a:t>
                      </a:r>
                    </a:p>
                  </a:txBody>
                  <a:tcPr marL="12700" marR="12700" marT="12700" marB="0" anchor="ctr"/>
                </a:tc>
                <a:tc>
                  <a:txBody>
                    <a:bodyPr/>
                    <a:lstStyle/>
                    <a:p>
                      <a:pPr algn="ctr" fontAlgn="ctr"/>
                      <a:r>
                        <a:rPr lang="ja-JP" altLang="en-US" sz="2400" b="0" i="0" u="none" strike="noStrike">
                          <a:solidFill>
                            <a:srgbClr val="000000"/>
                          </a:solidFill>
                          <a:effectLst/>
                          <a:latin typeface="Osaka−等幅"/>
                          <a:ea typeface="Osaka−等幅"/>
                          <a:cs typeface="Osaka−等幅"/>
                        </a:rPr>
                        <a:t>液体サメ軟骨細胞液</a:t>
                      </a:r>
                    </a:p>
                  </a:txBody>
                  <a:tcPr marL="12700" marR="12700" marT="12700" marB="0" anchor="ctr"/>
                </a:tc>
                <a:tc>
                  <a:txBody>
                    <a:bodyPr/>
                    <a:lstStyle/>
                    <a:p>
                      <a:pPr algn="ctr" fontAlgn="b"/>
                      <a:r>
                        <a:rPr lang="en-US" sz="2400" b="0" i="0" u="none" strike="noStrike" dirty="0">
                          <a:solidFill>
                            <a:srgbClr val="000000"/>
                          </a:solidFill>
                          <a:effectLst/>
                          <a:latin typeface="Osaka−等幅"/>
                          <a:ea typeface="Osaka−等幅"/>
                          <a:cs typeface="Osaka−等幅"/>
                        </a:rPr>
                        <a:t>Car T Cell Plus</a:t>
                      </a:r>
                    </a:p>
                  </a:txBody>
                  <a:tcPr marL="12700" marR="12700" marT="12700" marB="0" anchor="ctr"/>
                </a:tc>
              </a:tr>
              <a:tr h="732232">
                <a:tc>
                  <a:txBody>
                    <a:bodyPr/>
                    <a:lstStyle/>
                    <a:p>
                      <a:pPr algn="l" fontAlgn="ctr"/>
                      <a:r>
                        <a:rPr lang="en-US" altLang="ja-JP" sz="2800" b="0" i="0" u="none" strike="noStrike" dirty="0" smtClean="0">
                          <a:solidFill>
                            <a:srgbClr val="000000"/>
                          </a:solidFill>
                          <a:effectLst/>
                          <a:latin typeface="Osaka−等幅"/>
                          <a:ea typeface="Osaka−等幅"/>
                          <a:cs typeface="Osaka−等幅"/>
                        </a:rPr>
                        <a:t>C) </a:t>
                      </a:r>
                      <a:r>
                        <a:rPr lang="ja-JP" altLang="en-US" sz="2800" b="0" i="0" u="none" strike="noStrike" dirty="0" smtClean="0">
                          <a:solidFill>
                            <a:srgbClr val="000000"/>
                          </a:solidFill>
                          <a:effectLst/>
                          <a:latin typeface="Osaka−等幅"/>
                          <a:ea typeface="Osaka−等幅"/>
                          <a:cs typeface="Osaka−等幅"/>
                        </a:rPr>
                        <a:t>アポトーシス</a:t>
                      </a:r>
                      <a:r>
                        <a:rPr lang="ja-JP" altLang="en-US" sz="2800" b="0" i="0" u="none" strike="noStrike" dirty="0">
                          <a:solidFill>
                            <a:srgbClr val="000000"/>
                          </a:solidFill>
                          <a:effectLst/>
                          <a:latin typeface="Osaka−等幅"/>
                          <a:ea typeface="Osaka−等幅"/>
                          <a:cs typeface="Osaka−等幅"/>
                        </a:rPr>
                        <a:t>誘導作用</a:t>
                      </a:r>
                    </a:p>
                  </a:txBody>
                  <a:tcPr marL="12700" marR="12700" marT="12700" marB="0" anchor="ctr"/>
                </a:tc>
                <a:tc>
                  <a:txBody>
                    <a:bodyPr/>
                    <a:lstStyle/>
                    <a:p>
                      <a:pPr algn="ctr" fontAlgn="ctr"/>
                      <a:r>
                        <a:rPr lang="ja-JP" altLang="en-US" sz="2400" b="0" i="0" u="none" strike="noStrike" dirty="0">
                          <a:solidFill>
                            <a:srgbClr val="000000"/>
                          </a:solidFill>
                          <a:effectLst/>
                          <a:latin typeface="Osaka−等幅"/>
                          <a:ea typeface="Osaka−等幅"/>
                          <a:cs typeface="Osaka−等幅"/>
                        </a:rPr>
                        <a:t>フコダイン（海藻）</a:t>
                      </a:r>
                    </a:p>
                  </a:txBody>
                  <a:tcPr marL="12700" marR="12700" marT="12700" marB="0" anchor="ctr"/>
                </a:tc>
                <a:tc>
                  <a:txBody>
                    <a:bodyPr/>
                    <a:lstStyle/>
                    <a:p>
                      <a:pPr algn="ctr" fontAlgn="b"/>
                      <a:r>
                        <a:rPr lang="en-US" altLang="ja-JP" sz="2400" b="0" i="0" u="none" strike="noStrike" dirty="0">
                          <a:solidFill>
                            <a:srgbClr val="000000"/>
                          </a:solidFill>
                          <a:effectLst/>
                          <a:latin typeface="Osaka−等幅"/>
                          <a:ea typeface="Osaka−等幅"/>
                          <a:cs typeface="Osaka−等幅"/>
                        </a:rPr>
                        <a:t>A</a:t>
                      </a:r>
                      <a:r>
                        <a:rPr lang="ja-JP" altLang="en-US" sz="2400" b="0" i="0" u="none" strike="noStrike" dirty="0">
                          <a:solidFill>
                            <a:srgbClr val="000000"/>
                          </a:solidFill>
                          <a:effectLst/>
                          <a:latin typeface="Osaka−等幅"/>
                          <a:ea typeface="Osaka−等幅"/>
                          <a:cs typeface="Osaka−等幅"/>
                        </a:rPr>
                        <a:t>フコダイン</a:t>
                      </a:r>
                    </a:p>
                  </a:txBody>
                  <a:tcPr marL="12700" marR="12700" marT="12700" marB="0" anchor="ctr"/>
                </a:tc>
              </a:tr>
              <a:tr h="732232">
                <a:tc>
                  <a:txBody>
                    <a:bodyPr/>
                    <a:lstStyle/>
                    <a:p>
                      <a:pPr algn="l" fontAlgn="ctr"/>
                      <a:r>
                        <a:rPr lang="en-US" altLang="ja-JP" sz="2800" b="0" i="0" u="none" strike="noStrike" dirty="0" smtClean="0">
                          <a:solidFill>
                            <a:srgbClr val="000000"/>
                          </a:solidFill>
                          <a:effectLst/>
                          <a:latin typeface="Osaka−等幅"/>
                          <a:ea typeface="Osaka−等幅"/>
                          <a:cs typeface="Osaka−等幅"/>
                        </a:rPr>
                        <a:t>D) </a:t>
                      </a:r>
                      <a:r>
                        <a:rPr lang="ja-JP" altLang="en-US" sz="2800" b="0" i="0" u="none" strike="noStrike" dirty="0" smtClean="0">
                          <a:solidFill>
                            <a:srgbClr val="000000"/>
                          </a:solidFill>
                          <a:effectLst/>
                          <a:latin typeface="Osaka−等幅"/>
                          <a:ea typeface="Osaka−等幅"/>
                          <a:cs typeface="Osaka−等幅"/>
                        </a:rPr>
                        <a:t>体内</a:t>
                      </a:r>
                      <a:r>
                        <a:rPr lang="ja-JP" altLang="en-US" sz="2800" b="0" i="0" u="none" strike="noStrike" dirty="0">
                          <a:solidFill>
                            <a:srgbClr val="000000"/>
                          </a:solidFill>
                          <a:effectLst/>
                          <a:latin typeface="Osaka−等幅"/>
                          <a:ea typeface="Osaka−等幅"/>
                          <a:cs typeface="Osaka−等幅"/>
                        </a:rPr>
                        <a:t>有害物質排泄作用</a:t>
                      </a:r>
                    </a:p>
                  </a:txBody>
                  <a:tcPr marL="12700" marR="12700" marT="12700" marB="0" anchor="ctr"/>
                </a:tc>
                <a:tc>
                  <a:txBody>
                    <a:bodyPr/>
                    <a:lstStyle/>
                    <a:p>
                      <a:pPr algn="ctr" fontAlgn="ctr"/>
                      <a:r>
                        <a:rPr lang="ja-JP" altLang="en-US" sz="2400" b="0" i="0" u="none" strike="noStrike" dirty="0">
                          <a:solidFill>
                            <a:srgbClr val="000000"/>
                          </a:solidFill>
                          <a:effectLst/>
                          <a:latin typeface="Osaka−等幅"/>
                          <a:ea typeface="Osaka−等幅"/>
                          <a:cs typeface="Osaka−等幅"/>
                        </a:rPr>
                        <a:t>キトサン（エビ、カニの殻）</a:t>
                      </a:r>
                    </a:p>
                  </a:txBody>
                  <a:tcPr marL="12700" marR="12700" marT="12700" marB="0" anchor="ctr"/>
                </a:tc>
                <a:tc>
                  <a:txBody>
                    <a:bodyPr/>
                    <a:lstStyle/>
                    <a:p>
                      <a:pPr algn="ctr" fontAlgn="b"/>
                      <a:r>
                        <a:rPr lang="ja-JP" altLang="en-US" sz="2400" b="0" i="0" u="none" strike="noStrike" dirty="0">
                          <a:solidFill>
                            <a:srgbClr val="000000"/>
                          </a:solidFill>
                          <a:effectLst/>
                          <a:latin typeface="Osaka−等幅"/>
                          <a:ea typeface="Osaka−等幅"/>
                          <a:cs typeface="Osaka−等幅"/>
                        </a:rPr>
                        <a:t>テンダーエース</a:t>
                      </a:r>
                    </a:p>
                  </a:txBody>
                  <a:tcPr marL="12700" marR="12700" marT="12700" marB="0" anchor="ctr"/>
                </a:tc>
              </a:tr>
              <a:tr h="732232">
                <a:tc>
                  <a:txBody>
                    <a:bodyPr/>
                    <a:lstStyle/>
                    <a:p>
                      <a:pPr algn="l" fontAlgn="ctr"/>
                      <a:r>
                        <a:rPr lang="en-US" altLang="ja-JP" sz="2800" b="0" i="0" u="none" strike="noStrike" dirty="0" smtClean="0">
                          <a:solidFill>
                            <a:srgbClr val="000000"/>
                          </a:solidFill>
                          <a:effectLst/>
                          <a:latin typeface="Osaka−等幅"/>
                          <a:ea typeface="Osaka−等幅"/>
                          <a:cs typeface="Osaka−等幅"/>
                        </a:rPr>
                        <a:t>E) </a:t>
                      </a:r>
                      <a:r>
                        <a:rPr lang="ja-JP" altLang="en-US" sz="2800" b="0" i="0" u="none" strike="noStrike" dirty="0" smtClean="0">
                          <a:solidFill>
                            <a:srgbClr val="000000"/>
                          </a:solidFill>
                          <a:effectLst/>
                          <a:latin typeface="Osaka−等幅"/>
                          <a:ea typeface="Osaka−等幅"/>
                          <a:cs typeface="Osaka−等幅"/>
                        </a:rPr>
                        <a:t>免疫</a:t>
                      </a:r>
                      <a:r>
                        <a:rPr lang="ja-JP" altLang="en-US" sz="2800" b="0" i="0" u="none" strike="noStrike" dirty="0">
                          <a:solidFill>
                            <a:srgbClr val="000000"/>
                          </a:solidFill>
                          <a:effectLst/>
                          <a:latin typeface="Osaka−等幅"/>
                          <a:ea typeface="Osaka−等幅"/>
                          <a:cs typeface="Osaka−等幅"/>
                        </a:rPr>
                        <a:t>強化作用</a:t>
                      </a:r>
                    </a:p>
                  </a:txBody>
                  <a:tcPr marL="12700" marR="12700" marT="12700" marB="0" anchor="ctr"/>
                </a:tc>
                <a:tc>
                  <a:txBody>
                    <a:bodyPr/>
                    <a:lstStyle/>
                    <a:p>
                      <a:pPr algn="ctr" fontAlgn="ctr"/>
                      <a:r>
                        <a:rPr lang="ja-JP" altLang="en-US" sz="2400" b="0" i="0" u="none" strike="noStrike" dirty="0">
                          <a:solidFill>
                            <a:srgbClr val="000000"/>
                          </a:solidFill>
                          <a:effectLst/>
                          <a:latin typeface="Osaka−等幅"/>
                          <a:ea typeface="Osaka−等幅"/>
                          <a:cs typeface="Osaka−等幅"/>
                        </a:rPr>
                        <a:t>アガリクス</a:t>
                      </a:r>
                    </a:p>
                  </a:txBody>
                  <a:tcPr marL="12700" marR="12700" marT="12700" marB="0" anchor="ctr"/>
                </a:tc>
                <a:tc>
                  <a:txBody>
                    <a:bodyPr/>
                    <a:lstStyle/>
                    <a:p>
                      <a:pPr algn="ctr" fontAlgn="b"/>
                      <a:r>
                        <a:rPr lang="ja-JP" altLang="en-US" sz="2400" b="0" i="0" u="none" strike="noStrike" dirty="0">
                          <a:solidFill>
                            <a:srgbClr val="000000"/>
                          </a:solidFill>
                          <a:effectLst/>
                          <a:latin typeface="Osaka−等幅"/>
                          <a:ea typeface="Osaka−等幅"/>
                          <a:cs typeface="Osaka−等幅"/>
                        </a:rPr>
                        <a:t>姫マツタケ</a:t>
                      </a:r>
                    </a:p>
                  </a:txBody>
                  <a:tcPr marL="12700" marR="12700" marT="12700" marB="0" anchor="ctr"/>
                </a:tc>
              </a:tr>
              <a:tr h="732232">
                <a:tc>
                  <a:txBody>
                    <a:bodyPr/>
                    <a:lstStyle/>
                    <a:p>
                      <a:pPr marL="0" marR="0" indent="0" algn="l" defTabSz="584200" eaLnBrk="1" fontAlgn="ctr" latinLnBrk="0" hangingPunct="1">
                        <a:lnSpc>
                          <a:spcPct val="100000"/>
                        </a:lnSpc>
                        <a:spcBef>
                          <a:spcPts val="0"/>
                        </a:spcBef>
                        <a:spcAft>
                          <a:spcPts val="0"/>
                        </a:spcAft>
                        <a:buClrTx/>
                        <a:buSzTx/>
                        <a:buFontTx/>
                        <a:buNone/>
                        <a:tabLst/>
                        <a:defRPr/>
                      </a:pPr>
                      <a:endParaRPr lang="ja-JP" altLang="en-US" sz="2800" b="0" i="0" u="none" strike="noStrike" dirty="0" smtClean="0">
                        <a:solidFill>
                          <a:srgbClr val="000000"/>
                        </a:solidFill>
                        <a:effectLst/>
                        <a:latin typeface="Osaka−等幅"/>
                        <a:ea typeface="Osaka−等幅"/>
                        <a:cs typeface="Osaka−等幅"/>
                      </a:endParaRPr>
                    </a:p>
                    <a:p>
                      <a:pPr algn="l" fontAlgn="ctr"/>
                      <a:endParaRPr lang="ja-JP" altLang="en-US" sz="28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ja-JP" altLang="en-US" sz="2400" b="0" i="0" u="none" strike="noStrike" dirty="0">
                          <a:solidFill>
                            <a:srgbClr val="000000"/>
                          </a:solidFill>
                          <a:effectLst/>
                          <a:latin typeface="Osaka−等幅"/>
                          <a:ea typeface="Osaka−等幅"/>
                          <a:cs typeface="Osaka−等幅"/>
                        </a:rPr>
                        <a:t>プロポリス</a:t>
                      </a:r>
                    </a:p>
                  </a:txBody>
                  <a:tcPr marL="12700" marR="12700" marT="12700" marB="0" anchor="ctr"/>
                </a:tc>
                <a:tc>
                  <a:txBody>
                    <a:bodyPr/>
                    <a:lstStyle/>
                    <a:p>
                      <a:pPr algn="ctr" fontAlgn="ctr"/>
                      <a:r>
                        <a:rPr lang="ja-JP" altLang="en-US" sz="2400" b="0" i="0" u="none" strike="noStrike" dirty="0">
                          <a:solidFill>
                            <a:srgbClr val="000000"/>
                          </a:solidFill>
                          <a:effectLst/>
                          <a:latin typeface="Osaka−等幅"/>
                          <a:ea typeface="Osaka−等幅"/>
                          <a:cs typeface="Osaka−等幅"/>
                        </a:rPr>
                        <a:t>ビオポリス－</a:t>
                      </a:r>
                      <a:r>
                        <a:rPr lang="en-US" altLang="ja-JP" sz="2400" b="0" i="0" u="none" strike="noStrike" dirty="0">
                          <a:solidFill>
                            <a:srgbClr val="000000"/>
                          </a:solidFill>
                          <a:effectLst/>
                          <a:latin typeface="Osaka−等幅"/>
                          <a:ea typeface="Osaka−等幅"/>
                          <a:cs typeface="Osaka−等幅"/>
                        </a:rPr>
                        <a:t>W</a:t>
                      </a:r>
                    </a:p>
                  </a:txBody>
                  <a:tcPr marL="12700" marR="12700" marT="12700" marB="0" anchor="ctr"/>
                </a:tc>
              </a:tr>
              <a:tr h="732232">
                <a:tc>
                  <a:txBody>
                    <a:bodyPr/>
                    <a:lstStyle/>
                    <a:p>
                      <a:pPr marL="0" marR="0" indent="0" algn="l" defTabSz="584200" eaLnBrk="1" fontAlgn="ctr" latinLnBrk="0" hangingPunct="1">
                        <a:lnSpc>
                          <a:spcPct val="100000"/>
                        </a:lnSpc>
                        <a:spcBef>
                          <a:spcPts val="0"/>
                        </a:spcBef>
                        <a:spcAft>
                          <a:spcPts val="0"/>
                        </a:spcAft>
                        <a:buClrTx/>
                        <a:buSzTx/>
                        <a:buFontTx/>
                        <a:buNone/>
                        <a:tabLst/>
                        <a:defRPr/>
                      </a:pPr>
                      <a:r>
                        <a:rPr lang="en-US" altLang="ja-JP" sz="2800" b="0" i="0" u="none" strike="noStrike" dirty="0" smtClean="0">
                          <a:solidFill>
                            <a:srgbClr val="000000"/>
                          </a:solidFill>
                          <a:effectLst/>
                          <a:latin typeface="Osaka−等幅"/>
                          <a:ea typeface="Osaka−等幅"/>
                          <a:cs typeface="Osaka−等幅"/>
                        </a:rPr>
                        <a:t>F) </a:t>
                      </a:r>
                      <a:r>
                        <a:rPr lang="ja-JP" altLang="en-US" sz="2800" b="0" i="0" u="none" strike="noStrike" dirty="0" smtClean="0">
                          <a:solidFill>
                            <a:srgbClr val="000000"/>
                          </a:solidFill>
                          <a:effectLst/>
                          <a:latin typeface="Osaka−等幅"/>
                          <a:ea typeface="Osaka−等幅"/>
                          <a:cs typeface="Osaka−等幅"/>
                        </a:rPr>
                        <a:t>抗酸化作用</a:t>
                      </a:r>
                    </a:p>
                    <a:p>
                      <a:pPr algn="l" fontAlgn="ctr"/>
                      <a:endParaRPr lang="ja-JP" altLang="en-US" sz="28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ja-JP" altLang="en-US" sz="2400" b="0" i="0" u="none" strike="noStrike" dirty="0">
                          <a:solidFill>
                            <a:srgbClr val="FF0000"/>
                          </a:solidFill>
                          <a:effectLst/>
                          <a:latin typeface="Osaka−等幅"/>
                          <a:ea typeface="Osaka−等幅"/>
                          <a:cs typeface="Osaka−等幅"/>
                        </a:rPr>
                        <a:t>茶カテキン</a:t>
                      </a:r>
                    </a:p>
                  </a:txBody>
                  <a:tcPr marL="12700" marR="12700" marT="12700" marB="0" anchor="ctr"/>
                </a:tc>
                <a:tc>
                  <a:txBody>
                    <a:bodyPr/>
                    <a:lstStyle/>
                    <a:p>
                      <a:pPr algn="ctr" fontAlgn="b"/>
                      <a:r>
                        <a:rPr lang="en-US" altLang="ja-JP" sz="2400" b="0" i="0" u="none" strike="noStrike" dirty="0">
                          <a:solidFill>
                            <a:srgbClr val="000000"/>
                          </a:solidFill>
                          <a:effectLst/>
                          <a:latin typeface="Osaka−等幅"/>
                          <a:ea typeface="Osaka−等幅"/>
                          <a:cs typeface="Osaka−等幅"/>
                        </a:rPr>
                        <a:t>β</a:t>
                      </a:r>
                      <a:r>
                        <a:rPr lang="ja-JP" altLang="en-US" sz="2400" b="0" i="0" u="none" strike="noStrike" dirty="0">
                          <a:solidFill>
                            <a:srgbClr val="000000"/>
                          </a:solidFill>
                          <a:effectLst/>
                          <a:latin typeface="Osaka−等幅"/>
                          <a:ea typeface="Osaka−等幅"/>
                          <a:cs typeface="Osaka−等幅"/>
                        </a:rPr>
                        <a:t>カテキン</a:t>
                      </a:r>
                    </a:p>
                  </a:txBody>
                  <a:tcPr marL="12700" marR="12700" marT="12700" marB="0" anchor="ctr"/>
                </a:tc>
              </a:tr>
              <a:tr h="732232">
                <a:tc>
                  <a:txBody>
                    <a:bodyPr/>
                    <a:lstStyle/>
                    <a:p>
                      <a:pPr algn="l" fontAlgn="ctr"/>
                      <a:endParaRPr lang="ja-JP" altLang="en-US" sz="28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ja-JP" altLang="en-US" sz="2400" b="0" i="0" u="none" strike="noStrike" dirty="0">
                          <a:solidFill>
                            <a:srgbClr val="FF0000"/>
                          </a:solidFill>
                          <a:effectLst/>
                          <a:latin typeface="Osaka−等幅"/>
                          <a:ea typeface="Osaka−等幅"/>
                          <a:cs typeface="Osaka−等幅"/>
                        </a:rPr>
                        <a:t>リコピン</a:t>
                      </a:r>
                    </a:p>
                  </a:txBody>
                  <a:tcPr marL="12700" marR="12700" marT="12700" marB="0" anchor="ctr"/>
                </a:tc>
                <a:tc>
                  <a:txBody>
                    <a:bodyPr/>
                    <a:lstStyle/>
                    <a:p>
                      <a:pPr algn="ctr" fontAlgn="b"/>
                      <a:endParaRPr lang="ja-JP" altLang="en-US" sz="2400" b="0" i="0" u="none" strike="noStrike" dirty="0">
                        <a:solidFill>
                          <a:srgbClr val="000000"/>
                        </a:solidFill>
                        <a:effectLst/>
                        <a:latin typeface="Osaka−等幅"/>
                        <a:ea typeface="Osaka−等幅"/>
                        <a:cs typeface="Osaka−等幅"/>
                      </a:endParaRPr>
                    </a:p>
                  </a:txBody>
                  <a:tcPr marL="12700" marR="12700" marT="12700" marB="0" anchor="b"/>
                </a:tc>
              </a:tr>
            </a:tbl>
          </a:graphicData>
        </a:graphic>
      </p:graphicFrame>
    </p:spTree>
    <p:extLst>
      <p:ext uri="{BB962C8B-B14F-4D97-AF65-F5344CB8AC3E}">
        <p14:creationId xmlns:p14="http://schemas.microsoft.com/office/powerpoint/2010/main" val="854698311"/>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normAutofit/>
          </a:bodyPr>
          <a:lstStyle>
            <a:lvl1pPr algn="just" defTabSz="609600">
              <a:defRPr sz="1000">
                <a:uFill>
                  <a:solidFill/>
                </a:uFill>
                <a:latin typeface="Osaka"/>
                <a:ea typeface="Osaka"/>
                <a:cs typeface="Osaka"/>
                <a:sym typeface="Osaka"/>
              </a:defRPr>
            </a:lvl1pPr>
          </a:lstStyle>
          <a:p>
            <a:pPr lvl="0" algn="ctr">
              <a:defRPr sz="1800">
                <a:uFillTx/>
              </a:defRPr>
            </a:pPr>
            <a:r>
              <a:rPr sz="6000" dirty="0">
                <a:uFill>
                  <a:solidFill/>
                </a:uFill>
              </a:rPr>
              <a:t>大豆イソフラボン</a:t>
            </a:r>
          </a:p>
        </p:txBody>
      </p:sp>
      <p:sp>
        <p:nvSpPr>
          <p:cNvPr id="59" name="Shape 59"/>
          <p:cNvSpPr/>
          <p:nvPr/>
        </p:nvSpPr>
        <p:spPr>
          <a:xfrm>
            <a:off x="199132" y="2388057"/>
            <a:ext cx="12453563" cy="570412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just" defTabSz="609600">
              <a:defRPr sz="1800"/>
            </a:pPr>
            <a:endParaRPr sz="2800" dirty="0">
              <a:uFill>
                <a:solidFill/>
              </a:uFill>
              <a:latin typeface="Osaka"/>
              <a:ea typeface="Osaka"/>
              <a:cs typeface="Osaka"/>
              <a:sym typeface="Osaka"/>
            </a:endParaRPr>
          </a:p>
          <a:p>
            <a:pPr lvl="0" algn="just" defTabSz="609600">
              <a:defRPr sz="1800"/>
            </a:pPr>
            <a:r>
              <a:rPr lang="ja-JP" altLang="en-US" sz="2800" dirty="0" smtClean="0">
                <a:uFill>
                  <a:solidFill/>
                </a:uFill>
                <a:latin typeface="Osaka"/>
                <a:ea typeface="Osaka"/>
                <a:cs typeface="Osaka"/>
                <a:sym typeface="Osaka"/>
              </a:rPr>
              <a:t>１）</a:t>
            </a:r>
            <a:r>
              <a:rPr sz="2800" dirty="0" smtClean="0">
                <a:uFill>
                  <a:solidFill/>
                </a:uFill>
                <a:latin typeface="Osaka"/>
                <a:ea typeface="Osaka"/>
                <a:cs typeface="Osaka"/>
                <a:sym typeface="Osaka"/>
              </a:rPr>
              <a:t>大豆</a:t>
            </a:r>
            <a:r>
              <a:rPr sz="2800" dirty="0">
                <a:uFill>
                  <a:solidFill/>
                </a:uFill>
                <a:latin typeface="Osaka"/>
                <a:ea typeface="Osaka"/>
                <a:cs typeface="Osaka"/>
                <a:sym typeface="Osaka"/>
              </a:rPr>
              <a:t>イソフラボンおよび代謝産物が植物エストロゲン作用を有する</a:t>
            </a:r>
            <a:r>
              <a:rPr sz="2800" dirty="0" smtClean="0">
                <a:uFill>
                  <a:solidFill/>
                </a:uFill>
                <a:latin typeface="Osaka"/>
                <a:ea typeface="Osaka"/>
                <a:cs typeface="Osaka"/>
                <a:sym typeface="Osaka"/>
              </a:rPr>
              <a:t>。</a:t>
            </a:r>
            <a:r>
              <a:rPr lang="ja-JP" altLang="en-US" sz="2800" dirty="0" smtClean="0">
                <a:uFill>
                  <a:solidFill/>
                </a:uFill>
                <a:latin typeface="Osaka"/>
                <a:ea typeface="Osaka"/>
                <a:cs typeface="Osaka"/>
                <a:sym typeface="Osaka"/>
              </a:rPr>
              <a:t>主要成分であるゲニスタインは、抗腫瘍作用を有する。そのため、</a:t>
            </a:r>
            <a:r>
              <a:rPr sz="2800" dirty="0" smtClean="0">
                <a:uFill>
                  <a:solidFill/>
                </a:uFill>
                <a:latin typeface="Osaka"/>
                <a:ea typeface="Osaka"/>
                <a:cs typeface="Osaka"/>
                <a:sym typeface="Osaka"/>
              </a:rPr>
              <a:t>前立腺</a:t>
            </a:r>
            <a:r>
              <a:rPr sz="2800" dirty="0">
                <a:uFill>
                  <a:solidFill/>
                </a:uFill>
                <a:latin typeface="Osaka"/>
                <a:ea typeface="Osaka"/>
                <a:cs typeface="Osaka"/>
                <a:sym typeface="Osaka"/>
              </a:rPr>
              <a:t>癌細胞の増殖を抑制し、アンドロゲン受容体の遺伝子発現を抑制し、動物実験で移植腫瘍の発育を抑える効果などが報告されている</a:t>
            </a:r>
            <a:r>
              <a:rPr sz="2800" dirty="0" smtClean="0">
                <a:uFill>
                  <a:solidFill/>
                </a:uFill>
                <a:latin typeface="Osaka"/>
                <a:ea typeface="Osaka"/>
                <a:cs typeface="Osaka"/>
                <a:sym typeface="Osaka"/>
              </a:rPr>
              <a:t>。</a:t>
            </a:r>
            <a:endParaRPr lang="en-US" sz="2800" dirty="0" smtClean="0">
              <a:uFill>
                <a:solidFill/>
              </a:uFill>
              <a:latin typeface="Osaka"/>
              <a:ea typeface="Osaka"/>
              <a:cs typeface="Osaka"/>
              <a:sym typeface="Osaka"/>
            </a:endParaRPr>
          </a:p>
          <a:p>
            <a:pPr lvl="0" algn="just" defTabSz="609600">
              <a:defRPr sz="1800"/>
            </a:pPr>
            <a:endParaRPr lang="en-US" sz="2800" dirty="0" smtClean="0">
              <a:uFill>
                <a:solidFill/>
              </a:uFill>
              <a:latin typeface="Osaka"/>
              <a:ea typeface="Osaka"/>
              <a:cs typeface="Osaka"/>
              <a:sym typeface="Osaka"/>
            </a:endParaRPr>
          </a:p>
          <a:p>
            <a:pPr lvl="0" algn="just" defTabSz="609600">
              <a:defRPr sz="1800"/>
            </a:pPr>
            <a:r>
              <a:rPr lang="ja-JP" altLang="en-US" sz="2800" dirty="0" smtClean="0">
                <a:uFill>
                  <a:solidFill/>
                </a:uFill>
                <a:latin typeface="Osaka"/>
                <a:ea typeface="Osaka"/>
                <a:cs typeface="Osaka"/>
                <a:sym typeface="Osaka"/>
              </a:rPr>
              <a:t>２）</a:t>
            </a:r>
            <a:r>
              <a:rPr sz="2800" dirty="0" smtClean="0">
                <a:uFill>
                  <a:solidFill/>
                </a:uFill>
                <a:latin typeface="Osaka"/>
                <a:ea typeface="Osaka"/>
                <a:cs typeface="Osaka"/>
                <a:sym typeface="Osaka"/>
              </a:rPr>
              <a:t>また</a:t>
            </a:r>
            <a:r>
              <a:rPr sz="2800" dirty="0">
                <a:uFill>
                  <a:solidFill/>
                </a:uFill>
                <a:latin typeface="Osaka"/>
                <a:ea typeface="Osaka"/>
                <a:cs typeface="Osaka"/>
                <a:sym typeface="Osaka"/>
              </a:rPr>
              <a:t>疫学研究から豆類などを含む食事摂取が，アジアでの前立腺癌の低発症率に関与していると示唆されている（国立がんセンターJPHC study 2007）</a:t>
            </a:r>
            <a:r>
              <a:rPr sz="2800" dirty="0" smtClean="0">
                <a:uFill>
                  <a:solidFill/>
                </a:uFill>
                <a:latin typeface="Osaka"/>
                <a:ea typeface="Osaka"/>
                <a:cs typeface="Osaka"/>
                <a:sym typeface="Osaka"/>
              </a:rPr>
              <a:t>。</a:t>
            </a:r>
            <a:endParaRPr lang="en-US" sz="2800" dirty="0" smtClean="0">
              <a:uFill>
                <a:solidFill/>
              </a:uFill>
              <a:latin typeface="Osaka"/>
              <a:ea typeface="Osaka"/>
              <a:cs typeface="Osaka"/>
              <a:sym typeface="Osaka"/>
            </a:endParaRPr>
          </a:p>
          <a:p>
            <a:pPr lvl="0" algn="just" defTabSz="609600">
              <a:defRPr sz="1800"/>
            </a:pPr>
            <a:endParaRPr lang="en-US" sz="2800" dirty="0">
              <a:uFill>
                <a:solidFill/>
              </a:uFill>
              <a:latin typeface="Osaka"/>
              <a:ea typeface="Osaka"/>
              <a:cs typeface="Osaka"/>
              <a:sym typeface="Osaka"/>
            </a:endParaRPr>
          </a:p>
          <a:p>
            <a:pPr lvl="0" algn="just" defTabSz="609600">
              <a:defRPr sz="1800"/>
            </a:pPr>
            <a:r>
              <a:rPr lang="ja-JP" altLang="en-US" sz="2800" dirty="0" smtClean="0">
                <a:uFill>
                  <a:solidFill/>
                </a:uFill>
                <a:latin typeface="Osaka"/>
                <a:ea typeface="Osaka"/>
                <a:cs typeface="Osaka"/>
                <a:sym typeface="Osaka"/>
              </a:rPr>
              <a:t>３）</a:t>
            </a:r>
            <a:r>
              <a:rPr sz="2800" dirty="0" smtClean="0">
                <a:uFill>
                  <a:solidFill/>
                </a:uFill>
                <a:latin typeface="Osaka"/>
                <a:ea typeface="Osaka"/>
                <a:cs typeface="Osaka"/>
                <a:sym typeface="Osaka"/>
              </a:rPr>
              <a:t>臨床</a:t>
            </a:r>
            <a:r>
              <a:rPr sz="2800" dirty="0">
                <a:uFill>
                  <a:solidFill/>
                </a:uFill>
                <a:latin typeface="Osaka"/>
                <a:ea typeface="Osaka"/>
                <a:cs typeface="Osaka"/>
                <a:sym typeface="Osaka"/>
              </a:rPr>
              <a:t>研究では根治的前立腺全摘除術後のPSA再発に対するRCT研究が行われ、PSA 倍加時間を2.6倍延長させた(Eur Urol.2005</a:t>
            </a:r>
            <a:r>
              <a:rPr sz="2800" dirty="0" smtClean="0">
                <a:uFill>
                  <a:solidFill/>
                </a:uFill>
                <a:latin typeface="Osaka"/>
                <a:ea typeface="Osaka"/>
                <a:cs typeface="Osaka"/>
                <a:sym typeface="Osaka"/>
              </a:rPr>
              <a:t>)</a:t>
            </a:r>
            <a:r>
              <a:rPr lang="en-US" sz="2800" dirty="0" smtClean="0">
                <a:uFill>
                  <a:solidFill/>
                </a:uFill>
                <a:latin typeface="Osaka"/>
                <a:ea typeface="Osaka"/>
                <a:cs typeface="Osaka"/>
                <a:sym typeface="Osaka"/>
              </a:rPr>
              <a:t>と報告があるが、2013</a:t>
            </a:r>
            <a:r>
              <a:rPr lang="ja-JP" altLang="en-US" sz="2800" dirty="0" smtClean="0">
                <a:uFill>
                  <a:solidFill/>
                </a:uFill>
                <a:latin typeface="Osaka"/>
                <a:ea typeface="Osaka"/>
                <a:cs typeface="Osaka"/>
                <a:sym typeface="Osaka"/>
              </a:rPr>
              <a:t>年　</a:t>
            </a:r>
            <a:r>
              <a:rPr lang="en-US" altLang="ja-JP" sz="2800" dirty="0" smtClean="0">
                <a:uFill>
                  <a:solidFill/>
                </a:uFill>
                <a:latin typeface="Osaka"/>
                <a:ea typeface="Osaka"/>
                <a:cs typeface="Osaka"/>
                <a:sym typeface="Osaka"/>
              </a:rPr>
              <a:t>JAMA</a:t>
            </a:r>
            <a:r>
              <a:rPr lang="ja-JP" altLang="en-US" sz="2800" dirty="0" smtClean="0">
                <a:uFill>
                  <a:solidFill/>
                </a:uFill>
                <a:latin typeface="Osaka"/>
                <a:ea typeface="Osaka"/>
                <a:cs typeface="Osaka"/>
                <a:sym typeface="Osaka"/>
              </a:rPr>
              <a:t>の報告では、優位差は認められなかった</a:t>
            </a:r>
            <a:r>
              <a:rPr sz="2800" dirty="0" smtClean="0">
                <a:uFill>
                  <a:solidFill/>
                </a:uFill>
                <a:latin typeface="Osaka"/>
                <a:ea typeface="Osaka"/>
                <a:cs typeface="Osaka"/>
                <a:sym typeface="Osaka"/>
              </a:rPr>
              <a:t>。現在</a:t>
            </a:r>
            <a:r>
              <a:rPr lang="ja-JP" altLang="en-US" sz="2800" dirty="0" smtClean="0">
                <a:uFill>
                  <a:solidFill/>
                </a:uFill>
                <a:latin typeface="Osaka"/>
                <a:ea typeface="Osaka"/>
                <a:cs typeface="Osaka"/>
                <a:sym typeface="Osaka"/>
              </a:rPr>
              <a:t>も</a:t>
            </a:r>
            <a:r>
              <a:rPr sz="2800" dirty="0" smtClean="0">
                <a:uFill>
                  <a:solidFill/>
                </a:uFill>
                <a:latin typeface="Osaka"/>
                <a:ea typeface="Osaka"/>
                <a:cs typeface="Osaka"/>
                <a:sym typeface="Osaka"/>
              </a:rPr>
              <a:t>、</a:t>
            </a:r>
            <a:r>
              <a:rPr sz="2800" dirty="0">
                <a:uFill>
                  <a:solidFill/>
                </a:uFill>
                <a:latin typeface="Osaka"/>
                <a:ea typeface="Osaka"/>
                <a:cs typeface="Osaka"/>
                <a:sym typeface="Osaka"/>
              </a:rPr>
              <a:t>安全性と有用性に対する臨床試験Phase Ⅱ study（Natl Cancer Inst）が進行中である。　</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9176"/>
            <a:ext cx="12507537" cy="1612898"/>
          </a:xfrm>
        </p:spPr>
        <p:txBody>
          <a:bodyPr>
            <a:normAutofit fontScale="90000"/>
          </a:bodyPr>
          <a:lstStyle/>
          <a:p>
            <a:r>
              <a:rPr kumimoji="1" lang="en-US" altLang="ja-JP" sz="4000" dirty="0" smtClean="0">
                <a:latin typeface="Osaka−等幅"/>
                <a:ea typeface="Osaka−等幅"/>
                <a:cs typeface="Osaka−等幅"/>
              </a:rPr>
              <a:t> </a:t>
            </a:r>
            <a:r>
              <a:rPr kumimoji="1" lang="en-US" altLang="ja-JP" sz="4000" dirty="0">
                <a:latin typeface="Osaka"/>
                <a:ea typeface="Osaka"/>
                <a:cs typeface="Osaka"/>
              </a:rPr>
              <a:t>Effect of Soy Protein </a:t>
            </a:r>
            <a:r>
              <a:rPr kumimoji="1" lang="en-US" altLang="ja-JP" sz="4000" dirty="0" err="1">
                <a:latin typeface="Osaka"/>
                <a:ea typeface="Osaka"/>
                <a:cs typeface="Osaka"/>
              </a:rPr>
              <a:t>solate</a:t>
            </a:r>
            <a:r>
              <a:rPr kumimoji="1" lang="en-US" altLang="ja-JP" sz="4000" dirty="0">
                <a:latin typeface="Osaka"/>
                <a:ea typeface="Osaka"/>
                <a:cs typeface="Osaka"/>
              </a:rPr>
              <a:t> Supplementation on Biochemical Recurrence of Prostate Cancer After Radical Prostatectomy; A </a:t>
            </a:r>
            <a:r>
              <a:rPr kumimoji="1" lang="en-US" altLang="ja-JP" sz="4000" dirty="0" err="1">
                <a:latin typeface="Osaka"/>
                <a:ea typeface="Osaka"/>
                <a:cs typeface="Osaka"/>
              </a:rPr>
              <a:t>Randomaized</a:t>
            </a:r>
            <a:r>
              <a:rPr kumimoji="1" lang="en-US" altLang="ja-JP" sz="4000" dirty="0">
                <a:latin typeface="Osaka"/>
                <a:ea typeface="Osaka"/>
                <a:cs typeface="Osaka"/>
              </a:rPr>
              <a:t> </a:t>
            </a:r>
            <a:r>
              <a:rPr kumimoji="1" lang="en-US" altLang="ja-JP" sz="4000" dirty="0" smtClean="0">
                <a:latin typeface="Osaka"/>
                <a:ea typeface="Osaka"/>
                <a:cs typeface="Osaka"/>
              </a:rPr>
              <a:t>Trial   (JAMA 2013)</a:t>
            </a:r>
            <a:r>
              <a:rPr kumimoji="1" lang="en-US" altLang="ja-JP" sz="4400" dirty="0">
                <a:latin typeface="Osaka"/>
                <a:ea typeface="Osaka"/>
                <a:cs typeface="Osaka"/>
              </a:rPr>
              <a:t/>
            </a:r>
            <a:br>
              <a:rPr kumimoji="1" lang="en-US" altLang="ja-JP" sz="4400" dirty="0">
                <a:latin typeface="Osaka"/>
                <a:ea typeface="Osaka"/>
                <a:cs typeface="Osaka"/>
              </a:rPr>
            </a:br>
            <a:endParaRPr kumimoji="1" lang="ja-JP" altLang="en-US" sz="4400" dirty="0">
              <a:latin typeface="Osaka"/>
              <a:ea typeface="Osaka"/>
              <a:cs typeface="Osaka"/>
            </a:endParaRPr>
          </a:p>
        </p:txBody>
      </p:sp>
      <p:sp>
        <p:nvSpPr>
          <p:cNvPr id="3" name="テキスト プレースホルダー 2"/>
          <p:cNvSpPr>
            <a:spLocks noGrp="1"/>
          </p:cNvSpPr>
          <p:nvPr>
            <p:ph type="body" idx="1"/>
          </p:nvPr>
        </p:nvSpPr>
        <p:spPr/>
        <p:txBody>
          <a:bodyPr/>
          <a:lstStyle/>
          <a:p>
            <a:endParaRPr kumimoji="1" lang="ja-JP" altLang="en-US" dirty="0"/>
          </a:p>
        </p:txBody>
      </p:sp>
      <p:pic>
        <p:nvPicPr>
          <p:cNvPr id="4" name="Cover.png"/>
          <p:cNvPicPr/>
          <p:nvPr/>
        </p:nvPicPr>
        <p:blipFill>
          <a:blip r:embed="rId3">
            <a:extLst/>
          </a:blip>
          <a:srcRect l="7832" t="858" b="2436"/>
          <a:stretch>
            <a:fillRect/>
          </a:stretch>
        </p:blipFill>
        <p:spPr>
          <a:xfrm>
            <a:off x="0" y="2057398"/>
            <a:ext cx="13004800" cy="7370817"/>
          </a:xfrm>
          <a:prstGeom prst="rect">
            <a:avLst/>
          </a:prstGeom>
          <a:ln w="12700">
            <a:miter lim="400000"/>
          </a:ln>
        </p:spPr>
      </p:pic>
    </p:spTree>
    <p:extLst>
      <p:ext uri="{BB962C8B-B14F-4D97-AF65-F5344CB8AC3E}">
        <p14:creationId xmlns:p14="http://schemas.microsoft.com/office/powerpoint/2010/main" val="1210890173"/>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lvl1pPr>
              <a:defRPr sz="6000">
                <a:latin typeface="Osaka"/>
                <a:ea typeface="Osaka"/>
                <a:cs typeface="Osaka"/>
                <a:sym typeface="Osaka"/>
              </a:defRPr>
            </a:lvl1pPr>
          </a:lstStyle>
          <a:p>
            <a:pPr lvl="0">
              <a:defRPr sz="1800"/>
            </a:pPr>
            <a:r>
              <a:rPr sz="6000" dirty="0"/>
              <a:t>魚EPA製剤</a:t>
            </a:r>
          </a:p>
        </p:txBody>
      </p:sp>
      <p:sp>
        <p:nvSpPr>
          <p:cNvPr id="62" name="Shape 62"/>
          <p:cNvSpPr>
            <a:spLocks noGrp="1"/>
          </p:cNvSpPr>
          <p:nvPr>
            <p:ph type="body" idx="1"/>
          </p:nvPr>
        </p:nvSpPr>
        <p:spPr>
          <a:xfrm>
            <a:off x="952499" y="2412719"/>
            <a:ext cx="11269971" cy="6771142"/>
          </a:xfrm>
          <a:prstGeom prst="rect">
            <a:avLst/>
          </a:prstGeom>
        </p:spPr>
        <p:txBody>
          <a:bodyPr/>
          <a:lstStyle/>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r>
              <a:rPr lang="ja-JP" altLang="en-US" sz="2400" dirty="0" smtClean="0">
                <a:uFill>
                  <a:solidFill/>
                </a:uFill>
                <a:latin typeface="Osaka"/>
                <a:ea typeface="Osaka"/>
                <a:cs typeface="Osaka"/>
                <a:sym typeface="Osaka"/>
              </a:rPr>
              <a:t>１）</a:t>
            </a:r>
            <a:r>
              <a:rPr sz="2800" dirty="0" smtClean="0">
                <a:uFill>
                  <a:solidFill/>
                </a:uFill>
                <a:latin typeface="Osaka"/>
                <a:ea typeface="Osaka"/>
                <a:cs typeface="Osaka"/>
                <a:sym typeface="Osaka"/>
              </a:rPr>
              <a:t>魚の</a:t>
            </a:r>
            <a:r>
              <a:rPr sz="2800" dirty="0">
                <a:uFill>
                  <a:solidFill/>
                </a:uFill>
                <a:latin typeface="Osaka"/>
                <a:ea typeface="Osaka"/>
                <a:cs typeface="Osaka"/>
                <a:sym typeface="Osaka"/>
              </a:rPr>
              <a:t>油に主に含まれるω３不飽和脂肪酸にはエイコサペンタエン酸（EPA）とドコサヘキサエン酸（DHA）がある。</a:t>
            </a: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endParaRPr sz="2800" dirty="0">
              <a:uFill>
                <a:solidFill/>
              </a:uFill>
              <a:latin typeface="Osaka"/>
              <a:ea typeface="Osaka"/>
              <a:cs typeface="Osaka"/>
              <a:sym typeface="Osaka"/>
            </a:endParaRP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r>
              <a:rPr lang="ja-JP" altLang="en-US" sz="2800" dirty="0" smtClean="0">
                <a:uFill>
                  <a:solidFill/>
                </a:uFill>
                <a:latin typeface="Osaka"/>
                <a:ea typeface="Osaka"/>
                <a:cs typeface="Osaka"/>
                <a:sym typeface="Osaka"/>
              </a:rPr>
              <a:t>２）</a:t>
            </a:r>
            <a:r>
              <a:rPr sz="2800" dirty="0" smtClean="0">
                <a:uFill>
                  <a:solidFill/>
                </a:uFill>
                <a:latin typeface="Osaka"/>
                <a:ea typeface="Osaka"/>
                <a:cs typeface="Osaka"/>
                <a:sym typeface="Osaka"/>
              </a:rPr>
              <a:t>魚</a:t>
            </a:r>
            <a:r>
              <a:rPr sz="2800" dirty="0">
                <a:uFill>
                  <a:solidFill/>
                </a:uFill>
                <a:latin typeface="Osaka"/>
                <a:ea typeface="Osaka"/>
                <a:cs typeface="Osaka"/>
                <a:sym typeface="Osaka"/>
              </a:rPr>
              <a:t>EPA製剤は，前立腺癌の発症リスクを低下させるとの疫学研究が多く報告されている。 約6千人の食事を30年間経過観察し、魚を全く摂らない人は大量に摂取する人に比べ2～3倍の前立腺癌の発症を認め</a:t>
            </a:r>
            <a:r>
              <a:rPr sz="2800" dirty="0" smtClean="0">
                <a:uFill>
                  <a:solidFill/>
                </a:uFill>
                <a:latin typeface="Osaka"/>
                <a:ea typeface="Osaka"/>
                <a:cs typeface="Osaka"/>
                <a:sym typeface="Osaka"/>
              </a:rPr>
              <a:t>た</a:t>
            </a:r>
            <a:r>
              <a:rPr lang="ja-JP" altLang="en-US" sz="2800" dirty="0" smtClean="0">
                <a:uFill>
                  <a:solidFill/>
                </a:uFill>
                <a:latin typeface="Osaka"/>
                <a:ea typeface="Osaka"/>
                <a:cs typeface="Osaka"/>
                <a:sym typeface="Osaka"/>
              </a:rPr>
              <a:t>。</a:t>
            </a:r>
            <a:endParaRPr lang="en-US" altLang="ja-JP" sz="2800" dirty="0" smtClean="0">
              <a:uFill>
                <a:solidFill/>
              </a:uFill>
              <a:latin typeface="Osaka"/>
              <a:ea typeface="Osaka"/>
              <a:cs typeface="Osaka"/>
              <a:sym typeface="Osaka"/>
            </a:endParaRP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r>
              <a:rPr sz="2800" dirty="0" smtClean="0">
                <a:uFill>
                  <a:solidFill/>
                </a:uFill>
                <a:latin typeface="Osaka"/>
                <a:ea typeface="Osaka"/>
                <a:cs typeface="Osaka"/>
                <a:sym typeface="Osaka"/>
              </a:rPr>
              <a:t>（</a:t>
            </a:r>
            <a:r>
              <a:rPr sz="2800" dirty="0">
                <a:uFill>
                  <a:solidFill/>
                </a:uFill>
                <a:latin typeface="Osaka"/>
                <a:ea typeface="Osaka"/>
                <a:cs typeface="Osaka"/>
                <a:sym typeface="Osaka"/>
              </a:rPr>
              <a:t>Lancet 2001</a:t>
            </a:r>
            <a:r>
              <a:rPr sz="2800" dirty="0" smtClean="0">
                <a:uFill>
                  <a:solidFill/>
                </a:uFill>
                <a:latin typeface="Osaka"/>
                <a:ea typeface="Osaka"/>
                <a:cs typeface="Osaka"/>
                <a:sym typeface="Osaka"/>
              </a:rPr>
              <a:t>）</a:t>
            </a:r>
            <a:endParaRPr sz="2800" dirty="0">
              <a:uFill>
                <a:solidFill/>
              </a:uFill>
              <a:latin typeface="Osaka"/>
              <a:ea typeface="Osaka"/>
              <a:cs typeface="Osaka"/>
              <a:sym typeface="Osaka"/>
            </a:endParaRP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endParaRPr sz="2800" dirty="0">
              <a:uFill>
                <a:solidFill/>
              </a:uFill>
              <a:latin typeface="Osaka"/>
              <a:ea typeface="Osaka"/>
              <a:cs typeface="Osaka"/>
              <a:sym typeface="Osaka"/>
            </a:endParaRP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r>
              <a:rPr lang="ja-JP" altLang="en-US" sz="2800" dirty="0" smtClean="0">
                <a:uFill>
                  <a:solidFill/>
                </a:uFill>
                <a:latin typeface="Osaka"/>
                <a:ea typeface="Osaka"/>
                <a:cs typeface="Osaka"/>
                <a:sym typeface="Osaka"/>
              </a:rPr>
              <a:t>３）</a:t>
            </a:r>
            <a:r>
              <a:rPr sz="2800" dirty="0" smtClean="0">
                <a:uFill>
                  <a:solidFill/>
                </a:uFill>
                <a:latin typeface="Osaka"/>
                <a:ea typeface="Osaka"/>
                <a:cs typeface="Osaka"/>
                <a:sym typeface="Osaka"/>
              </a:rPr>
              <a:t>しかし</a:t>
            </a:r>
            <a:r>
              <a:rPr sz="2800" dirty="0">
                <a:uFill>
                  <a:solidFill/>
                </a:uFill>
                <a:latin typeface="Osaka"/>
                <a:ea typeface="Osaka"/>
                <a:cs typeface="Osaka"/>
                <a:sym typeface="Osaka"/>
              </a:rPr>
              <a:t>，その後コホート研究と症例対照研究のレビューで、EPA製剤と前立腺癌のリスクに関連を認めずとする論文（AM J Clin Nutr.2003 ）や、前立腺癌発症リスクが逆に増加する（Natl Cancer Inst 2013）との報告があり、今後の検証が必要である。</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1063788" y="317313"/>
            <a:ext cx="11099801" cy="2159001"/>
          </a:xfrm>
          <a:prstGeom prst="rect">
            <a:avLst/>
          </a:prstGeom>
        </p:spPr>
        <p:txBody>
          <a:bodyPr/>
          <a:lstStyle>
            <a:lvl1pPr>
              <a:defRPr sz="6000">
                <a:latin typeface="Osaka"/>
                <a:ea typeface="Osaka"/>
                <a:cs typeface="Osaka"/>
                <a:sym typeface="Osaka"/>
              </a:defRPr>
            </a:lvl1pPr>
          </a:lstStyle>
          <a:p>
            <a:pPr lvl="0">
              <a:defRPr sz="1800"/>
            </a:pPr>
            <a:r>
              <a:rPr sz="6000" dirty="0"/>
              <a:t>緑茶カテキン</a:t>
            </a:r>
          </a:p>
        </p:txBody>
      </p:sp>
      <p:sp>
        <p:nvSpPr>
          <p:cNvPr id="65" name="Shape 65"/>
          <p:cNvSpPr>
            <a:spLocks noGrp="1"/>
          </p:cNvSpPr>
          <p:nvPr>
            <p:ph type="body" idx="1"/>
          </p:nvPr>
        </p:nvSpPr>
        <p:spPr>
          <a:xfrm>
            <a:off x="952500" y="2603499"/>
            <a:ext cx="11814200" cy="6693741"/>
          </a:xfrm>
          <a:prstGeom prst="rect">
            <a:avLst/>
          </a:prstGeom>
        </p:spPr>
        <p:txBody>
          <a:bodyPr>
            <a:noAutofit/>
          </a:bodyPr>
          <a:lstStyle/>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r>
              <a:rPr lang="ja-JP" altLang="en-US" sz="2800" dirty="0" smtClean="0">
                <a:uFill>
                  <a:solidFill/>
                </a:uFill>
                <a:latin typeface="Osaka"/>
                <a:ea typeface="Osaka"/>
                <a:cs typeface="Osaka"/>
                <a:sym typeface="Osaka"/>
              </a:rPr>
              <a:t>１）</a:t>
            </a:r>
            <a:r>
              <a:rPr sz="2800" dirty="0" smtClean="0">
                <a:uFill>
                  <a:solidFill/>
                </a:uFill>
                <a:latin typeface="Osaka"/>
                <a:ea typeface="Osaka"/>
                <a:cs typeface="Osaka"/>
                <a:sym typeface="Osaka"/>
              </a:rPr>
              <a:t>緑茶</a:t>
            </a:r>
            <a:r>
              <a:rPr sz="2800" dirty="0">
                <a:uFill>
                  <a:solidFill/>
                </a:uFill>
                <a:latin typeface="Osaka"/>
                <a:ea typeface="Osaka"/>
                <a:cs typeface="Osaka"/>
                <a:sym typeface="Osaka"/>
              </a:rPr>
              <a:t>カテキンは、タンパク分解酵素を阻害することによって癌細胞の転移を抑制する作用（MMP-2発現の抑制）、血管新生阻害作用などの抗腫瘍作用を有する。</a:t>
            </a: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endParaRPr sz="2800" dirty="0">
              <a:uFill>
                <a:solidFill/>
              </a:uFill>
              <a:latin typeface="Osaka"/>
              <a:ea typeface="Osaka"/>
              <a:cs typeface="Osaka"/>
              <a:sym typeface="Osaka"/>
            </a:endParaRP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r>
              <a:rPr lang="ja-JP" altLang="en-US" sz="2800" dirty="0" smtClean="0">
                <a:uFill>
                  <a:solidFill/>
                </a:uFill>
                <a:latin typeface="Osaka"/>
                <a:ea typeface="Osaka"/>
                <a:cs typeface="Osaka"/>
                <a:sym typeface="Osaka"/>
              </a:rPr>
              <a:t>２）</a:t>
            </a:r>
            <a:r>
              <a:rPr sz="2800" dirty="0" smtClean="0">
                <a:uFill>
                  <a:solidFill/>
                </a:uFill>
                <a:latin typeface="Osaka"/>
                <a:ea typeface="Osaka"/>
                <a:cs typeface="Osaka"/>
                <a:sym typeface="Osaka"/>
              </a:rPr>
              <a:t>転移</a:t>
            </a:r>
            <a:r>
              <a:rPr sz="2800" dirty="0">
                <a:uFill>
                  <a:solidFill/>
                </a:uFill>
                <a:latin typeface="Osaka"/>
                <a:ea typeface="Osaka"/>
                <a:cs typeface="Osaka"/>
                <a:sym typeface="Osaka"/>
              </a:rPr>
              <a:t>性前立腺癌を自然発症するマウスの実験モデルにおいて、緑茶カテキンは、人間が１日に６杯のお茶を飲むのと相当する量において、前立腺癌の発生を抑制し、生存期間を延長した。</a:t>
            </a: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endParaRPr sz="2800" dirty="0">
              <a:uFill>
                <a:solidFill/>
              </a:uFill>
              <a:latin typeface="Osaka"/>
              <a:ea typeface="Osaka"/>
              <a:cs typeface="Osaka"/>
              <a:sym typeface="Osaka"/>
            </a:endParaRP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r>
              <a:rPr lang="ja-JP" altLang="en-US" sz="2800" dirty="0" smtClean="0">
                <a:uFill>
                  <a:solidFill/>
                </a:uFill>
                <a:latin typeface="Osaka"/>
                <a:ea typeface="Osaka"/>
                <a:cs typeface="Osaka"/>
                <a:sym typeface="Osaka"/>
              </a:rPr>
              <a:t>３）</a:t>
            </a:r>
            <a:r>
              <a:rPr sz="2800" dirty="0" smtClean="0">
                <a:uFill>
                  <a:solidFill/>
                </a:uFill>
                <a:latin typeface="Osaka"/>
                <a:ea typeface="Osaka"/>
                <a:cs typeface="Osaka"/>
                <a:sym typeface="Osaka"/>
              </a:rPr>
              <a:t>また</a:t>
            </a:r>
            <a:r>
              <a:rPr sz="2800" dirty="0">
                <a:uFill>
                  <a:solidFill/>
                </a:uFill>
                <a:latin typeface="Osaka"/>
                <a:ea typeface="Osaka"/>
                <a:cs typeface="Osaka"/>
                <a:sym typeface="Osaka"/>
              </a:rPr>
              <a:t>４０〜６９歳の日本人男性５万人を対象にした国立がんセンターによるコホート研究によれば、１５年間の追跡期間中に404名が前立腺癌（内訳；限局癌２７１名　進行癌114名）と診断された。緑茶を1日5杯以上飲む群では、1日１杯未満の群と比べて、限局癌リスクと緑茶飲用との関連は認めなかったが、進行癌リスクが５０％低下する</a:t>
            </a:r>
            <a:r>
              <a:rPr sz="2800" dirty="0" smtClean="0">
                <a:uFill>
                  <a:solidFill/>
                </a:uFill>
                <a:latin typeface="Osaka"/>
                <a:ea typeface="Osaka"/>
                <a:cs typeface="Osaka"/>
                <a:sym typeface="Osaka"/>
              </a:rPr>
              <a:t>こと</a:t>
            </a:r>
            <a:r>
              <a:rPr lang="ja-JP" altLang="en-US" sz="2800" dirty="0" smtClean="0">
                <a:uFill>
                  <a:solidFill/>
                </a:uFill>
                <a:latin typeface="Osaka"/>
                <a:ea typeface="Osaka"/>
                <a:cs typeface="Osaka"/>
                <a:sym typeface="Osaka"/>
              </a:rPr>
              <a:t>が</a:t>
            </a:r>
            <a:r>
              <a:rPr sz="2800" dirty="0" smtClean="0">
                <a:uFill>
                  <a:solidFill/>
                </a:uFill>
                <a:latin typeface="Osaka"/>
                <a:ea typeface="Osaka"/>
                <a:cs typeface="Osaka"/>
                <a:sym typeface="Osaka"/>
              </a:rPr>
              <a:t>報告</a:t>
            </a:r>
            <a:r>
              <a:rPr lang="ja-JP" altLang="en-US" sz="2800" dirty="0" smtClean="0">
                <a:uFill>
                  <a:solidFill/>
                </a:uFill>
                <a:latin typeface="Osaka"/>
                <a:ea typeface="Osaka"/>
                <a:cs typeface="Osaka"/>
                <a:sym typeface="Osaka"/>
              </a:rPr>
              <a:t>されている。</a:t>
            </a:r>
            <a:endParaRPr lang="en-US" sz="2800" dirty="0" smtClean="0">
              <a:uFill>
                <a:solidFill/>
              </a:uFill>
              <a:latin typeface="Osaka"/>
              <a:ea typeface="Osaka"/>
              <a:cs typeface="Osaka"/>
              <a:sym typeface="Osaka"/>
            </a:endParaRP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r>
              <a:rPr sz="2800" dirty="0" smtClean="0">
                <a:uFill>
                  <a:solidFill/>
                </a:uFill>
                <a:latin typeface="Osaka"/>
                <a:ea typeface="Osaka"/>
                <a:cs typeface="Osaka"/>
                <a:sym typeface="Osaka"/>
              </a:rPr>
              <a:t>（</a:t>
            </a:r>
            <a:r>
              <a:rPr sz="2800" dirty="0">
                <a:uFill>
                  <a:solidFill/>
                </a:uFill>
                <a:latin typeface="Osaka"/>
                <a:ea typeface="Osaka"/>
                <a:cs typeface="Osaka"/>
                <a:sym typeface="Osaka"/>
              </a:rPr>
              <a:t>Am J Epidemiol.2008</a:t>
            </a:r>
            <a:r>
              <a:rPr sz="2800" dirty="0" smtClean="0">
                <a:uFill>
                  <a:solidFill/>
                </a:uFill>
                <a:latin typeface="Osaka"/>
                <a:ea typeface="Osaka"/>
                <a:cs typeface="Osaka"/>
                <a:sym typeface="Osaka"/>
              </a:rPr>
              <a:t>）</a:t>
            </a:r>
            <a:endParaRPr sz="2800" dirty="0">
              <a:uFill>
                <a:solidFill/>
              </a:uFill>
              <a:latin typeface="Osaka"/>
              <a:ea typeface="Osaka"/>
              <a:cs typeface="Osaka"/>
              <a:sym typeface="Osaka"/>
            </a:endParaRP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lvl1pPr>
              <a:defRPr sz="6000"/>
            </a:lvl1pPr>
          </a:lstStyle>
          <a:p>
            <a:pPr lvl="0">
              <a:defRPr sz="1800"/>
            </a:pPr>
            <a:r>
              <a:rPr sz="6000" dirty="0">
                <a:latin typeface="Osaka−等幅"/>
                <a:ea typeface="Osaka−等幅"/>
                <a:cs typeface="Osaka−等幅"/>
              </a:rPr>
              <a:t>リコピン </a:t>
            </a:r>
          </a:p>
        </p:txBody>
      </p:sp>
      <p:sp>
        <p:nvSpPr>
          <p:cNvPr id="71" name="Shape 71"/>
          <p:cNvSpPr>
            <a:spLocks noGrp="1"/>
          </p:cNvSpPr>
          <p:nvPr>
            <p:ph type="body" idx="1"/>
          </p:nvPr>
        </p:nvSpPr>
        <p:spPr>
          <a:xfrm>
            <a:off x="952500" y="2564808"/>
            <a:ext cx="11099800" cy="6286500"/>
          </a:xfrm>
          <a:prstGeom prst="rect">
            <a:avLst/>
          </a:prstGeom>
        </p:spPr>
        <p:txBody>
          <a:bodyPr>
            <a:normAutofit/>
          </a:bodyPr>
          <a:lstStyle/>
          <a:p>
            <a:pPr marL="0" lvl="0" indent="0" defTabSz="443991">
              <a:spcBef>
                <a:spcPts val="3100"/>
              </a:spcBef>
              <a:buSzTx/>
              <a:buNone/>
              <a:defRPr sz="1800"/>
            </a:pPr>
            <a:r>
              <a:rPr lang="ja-JP" altLang="en-US" sz="2800" dirty="0" smtClean="0">
                <a:latin typeface="Osaka−等幅"/>
                <a:ea typeface="Osaka−等幅"/>
                <a:cs typeface="Osaka−等幅"/>
                <a:sym typeface="Osaka"/>
              </a:rPr>
              <a:t>１）</a:t>
            </a:r>
            <a:r>
              <a:rPr sz="2800" dirty="0" smtClean="0">
                <a:latin typeface="Osaka−等幅"/>
                <a:ea typeface="Osaka−等幅"/>
                <a:cs typeface="Osaka−等幅"/>
                <a:sym typeface="Osaka"/>
              </a:rPr>
              <a:t>リコピン</a:t>
            </a:r>
            <a:r>
              <a:rPr sz="2800" dirty="0">
                <a:latin typeface="Osaka−等幅"/>
                <a:ea typeface="Osaka−等幅"/>
                <a:cs typeface="Osaka−等幅"/>
                <a:sym typeface="Osaka"/>
              </a:rPr>
              <a:t>はトマトに多く含まれるカロテノイドで、前立腺癌に対する予防と治療効果に支持する多数の報告が</a:t>
            </a:r>
            <a:r>
              <a:rPr sz="2800" dirty="0" smtClean="0">
                <a:latin typeface="Osaka−等幅"/>
                <a:ea typeface="Osaka−等幅"/>
                <a:cs typeface="Osaka−等幅"/>
                <a:sym typeface="Osaka"/>
              </a:rPr>
              <a:t>ある（</a:t>
            </a:r>
            <a:r>
              <a:rPr sz="2800" dirty="0">
                <a:latin typeface="Osaka"/>
                <a:ea typeface="Osaka"/>
                <a:cs typeface="Osaka"/>
                <a:sym typeface="Osaka"/>
              </a:rPr>
              <a:t>Int J Mol Sci.2013   J Natl Cancer Inst 2014</a:t>
            </a:r>
            <a:r>
              <a:rPr sz="2800" dirty="0">
                <a:latin typeface="Osaka−等幅"/>
                <a:ea typeface="Osaka−等幅"/>
                <a:cs typeface="Osaka−等幅"/>
                <a:sym typeface="Osaka"/>
              </a:rPr>
              <a:t>）。</a:t>
            </a:r>
          </a:p>
          <a:p>
            <a:pPr marL="0" lvl="0" indent="0" defTabSz="443991">
              <a:spcBef>
                <a:spcPts val="3100"/>
              </a:spcBef>
              <a:buSzTx/>
              <a:buNone/>
              <a:defRPr sz="1800"/>
            </a:pPr>
            <a:r>
              <a:rPr lang="ja-JP" altLang="en-US" sz="2800" dirty="0" smtClean="0">
                <a:latin typeface="Osaka−等幅"/>
                <a:ea typeface="Osaka−等幅"/>
                <a:cs typeface="Osaka−等幅"/>
                <a:sym typeface="Osaka"/>
              </a:rPr>
              <a:t>２）</a:t>
            </a:r>
            <a:r>
              <a:rPr sz="2800" dirty="0" smtClean="0">
                <a:latin typeface="Osaka−等幅"/>
                <a:ea typeface="Osaka−等幅"/>
                <a:cs typeface="Osaka−等幅"/>
                <a:sym typeface="Osaka"/>
              </a:rPr>
              <a:t>疫学</a:t>
            </a:r>
            <a:r>
              <a:rPr sz="2800" dirty="0">
                <a:latin typeface="Osaka−等幅"/>
                <a:ea typeface="Osaka−等幅"/>
                <a:cs typeface="Osaka−等幅"/>
                <a:sym typeface="Osaka"/>
              </a:rPr>
              <a:t>研究で、トマト製品を１週間に５皿以上摂取している人は、１週間に１皿以下の人に比べて、前立腺癌の発生率が40%低下することが報告されている。</a:t>
            </a:r>
          </a:p>
          <a:p>
            <a:pPr marL="0" lvl="0" indent="0" defTabSz="443991">
              <a:spcBef>
                <a:spcPts val="3100"/>
              </a:spcBef>
              <a:buSzTx/>
              <a:buNone/>
              <a:defRPr sz="1800"/>
            </a:pPr>
            <a:r>
              <a:rPr lang="ja-JP" altLang="en-US" sz="2800" dirty="0" smtClean="0">
                <a:latin typeface="Osaka−等幅"/>
                <a:ea typeface="Osaka−等幅"/>
                <a:cs typeface="Osaka−等幅"/>
                <a:sym typeface="Osaka"/>
              </a:rPr>
              <a:t>３）</a:t>
            </a:r>
            <a:r>
              <a:rPr sz="2800" dirty="0" smtClean="0">
                <a:latin typeface="Osaka−等幅"/>
                <a:ea typeface="Osaka−等幅"/>
                <a:cs typeface="Osaka−等幅"/>
                <a:sym typeface="Osaka"/>
              </a:rPr>
              <a:t>臨床</a:t>
            </a:r>
            <a:r>
              <a:rPr lang="ja-JP" altLang="en-US" sz="2800" dirty="0" smtClean="0">
                <a:latin typeface="Osaka−等幅"/>
                <a:ea typeface="Osaka−等幅"/>
                <a:cs typeface="Osaka−等幅"/>
                <a:sym typeface="Osaka"/>
              </a:rPr>
              <a:t>研究</a:t>
            </a:r>
            <a:r>
              <a:rPr sz="2800" dirty="0" smtClean="0">
                <a:latin typeface="Osaka−等幅"/>
                <a:ea typeface="Osaka−等幅"/>
                <a:cs typeface="Osaka−等幅"/>
                <a:sym typeface="Osaka"/>
              </a:rPr>
              <a:t>で</a:t>
            </a:r>
            <a:r>
              <a:rPr sz="2800" dirty="0">
                <a:latin typeface="Osaka−等幅"/>
                <a:ea typeface="Osaka−等幅"/>
                <a:cs typeface="Osaka−等幅"/>
                <a:sym typeface="Osaka"/>
              </a:rPr>
              <a:t>２６例の前立腺全摘除術前に３週間、リコピンのミックス（30 mgのリコピン、トマト・カロテノイド・ミックス、ビタミンE、その他の植物成分など）を投与したところ、PSA値の低下が確認されている。</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lvl1pPr>
              <a:defRPr sz="6000">
                <a:latin typeface="Osaka"/>
                <a:ea typeface="Osaka"/>
                <a:cs typeface="Osaka"/>
                <a:sym typeface="Osaka"/>
              </a:defRPr>
            </a:lvl1pPr>
          </a:lstStyle>
          <a:p>
            <a:pPr lvl="0">
              <a:defRPr sz="1800"/>
            </a:pPr>
            <a:r>
              <a:rPr sz="6000"/>
              <a:t>柑橘果皮フラボノイド</a:t>
            </a:r>
          </a:p>
        </p:txBody>
      </p:sp>
      <p:sp>
        <p:nvSpPr>
          <p:cNvPr id="68" name="Shape 68"/>
          <p:cNvSpPr>
            <a:spLocks noGrp="1"/>
          </p:cNvSpPr>
          <p:nvPr>
            <p:ph type="body" idx="1"/>
          </p:nvPr>
        </p:nvSpPr>
        <p:spPr>
          <a:prstGeom prst="rect">
            <a:avLst/>
          </a:prstGeom>
        </p:spPr>
        <p:txBody>
          <a:bodyPr/>
          <a:lstStyle/>
          <a:p>
            <a:pPr marL="0" lvl="0" indent="0" defTabSz="443991">
              <a:spcBef>
                <a:spcPts val="3100"/>
              </a:spcBef>
              <a:buSzTx/>
              <a:buNone/>
              <a:defRPr sz="1800"/>
            </a:pPr>
            <a:r>
              <a:rPr lang="ja-JP" altLang="en-US" sz="2800" dirty="0" smtClean="0">
                <a:latin typeface="Osaka"/>
                <a:ea typeface="Osaka"/>
                <a:cs typeface="Osaka"/>
                <a:sym typeface="Osaka"/>
              </a:rPr>
              <a:t>１）</a:t>
            </a:r>
            <a:r>
              <a:rPr sz="2800" dirty="0" smtClean="0">
                <a:latin typeface="Osaka"/>
                <a:ea typeface="Osaka"/>
                <a:cs typeface="Osaka"/>
                <a:sym typeface="Osaka"/>
              </a:rPr>
              <a:t>柑橘</a:t>
            </a:r>
            <a:r>
              <a:rPr sz="2800" dirty="0">
                <a:latin typeface="Osaka"/>
                <a:ea typeface="Osaka"/>
                <a:cs typeface="Osaka"/>
                <a:sym typeface="Osaka"/>
              </a:rPr>
              <a:t>フラボノイドは近年注目されている機能性食品(商品名；ゴールドローション、以下GL)である。　メトキシフラボノイドを主成分とし、①抗炎症　②抗発癌　③抗酸化　④抗血栓　⑤抗動脈硬化　などの広域な生物活性作用を有する。</a:t>
            </a:r>
          </a:p>
          <a:p>
            <a:pPr marL="0" lvl="0" indent="0" defTabSz="443991">
              <a:spcBef>
                <a:spcPts val="3100"/>
              </a:spcBef>
              <a:buSzTx/>
              <a:buNone/>
              <a:defRPr sz="1800"/>
            </a:pPr>
            <a:r>
              <a:rPr lang="ja-JP" altLang="en-US" sz="2800" dirty="0" smtClean="0">
                <a:latin typeface="Osaka"/>
                <a:ea typeface="Osaka"/>
                <a:cs typeface="Osaka"/>
                <a:sym typeface="Osaka"/>
              </a:rPr>
              <a:t>２）</a:t>
            </a:r>
            <a:r>
              <a:rPr sz="2800" dirty="0" smtClean="0">
                <a:latin typeface="Osaka"/>
                <a:ea typeface="Osaka"/>
                <a:cs typeface="Osaka"/>
                <a:sym typeface="Osaka"/>
              </a:rPr>
              <a:t>マウス</a:t>
            </a:r>
            <a:r>
              <a:rPr sz="2800" dirty="0">
                <a:latin typeface="Osaka"/>
                <a:ea typeface="Osaka"/>
                <a:cs typeface="Osaka"/>
                <a:sym typeface="Osaka"/>
              </a:rPr>
              <a:t>を用いたヒト前立腺癌細胞（PC３）の移植実験で、GLの皮下投与ならびに経口投与で、著明な腫瘍縮小効果を示す結果が論文に報告された（Food Func.２０１３）。</a:t>
            </a:r>
          </a:p>
          <a:p>
            <a:pPr marL="0" lvl="0" indent="0" defTabSz="443991">
              <a:spcBef>
                <a:spcPts val="3100"/>
              </a:spcBef>
              <a:buSzTx/>
              <a:buNone/>
              <a:defRPr sz="1800"/>
            </a:pPr>
            <a:r>
              <a:rPr lang="ja-JP" altLang="en-US" sz="2800" dirty="0" smtClean="0">
                <a:latin typeface="Osaka"/>
                <a:ea typeface="Osaka"/>
                <a:cs typeface="Osaka"/>
                <a:sym typeface="Osaka"/>
              </a:rPr>
              <a:t>３）</a:t>
            </a:r>
            <a:r>
              <a:rPr sz="2800" dirty="0" smtClean="0">
                <a:latin typeface="Osaka"/>
                <a:ea typeface="Osaka"/>
                <a:cs typeface="Osaka"/>
                <a:sym typeface="Osaka"/>
              </a:rPr>
              <a:t>本</a:t>
            </a:r>
            <a:r>
              <a:rPr sz="2800" dirty="0">
                <a:latin typeface="Osaka"/>
                <a:ea typeface="Osaka"/>
                <a:cs typeface="Osaka"/>
                <a:sym typeface="Osaka"/>
              </a:rPr>
              <a:t>学会において、影山らはPSA監視療法中の前立腺癌患者で、GL投与後にPSA</a:t>
            </a:r>
            <a:r>
              <a:rPr sz="2800" dirty="0" smtClean="0">
                <a:latin typeface="Osaka"/>
                <a:ea typeface="Osaka"/>
                <a:cs typeface="Osaka"/>
                <a:sym typeface="Osaka"/>
              </a:rPr>
              <a:t>低下</a:t>
            </a:r>
            <a:r>
              <a:rPr lang="ja-JP" altLang="en-US" sz="2800" dirty="0" smtClean="0">
                <a:latin typeface="Osaka"/>
                <a:ea typeface="Osaka"/>
                <a:cs typeface="Osaka"/>
                <a:sym typeface="Osaka"/>
              </a:rPr>
              <a:t>を認めた</a:t>
            </a:r>
            <a:r>
              <a:rPr sz="2800" dirty="0" smtClean="0">
                <a:latin typeface="Osaka"/>
                <a:ea typeface="Osaka"/>
                <a:cs typeface="Osaka"/>
                <a:sym typeface="Osaka"/>
              </a:rPr>
              <a:t>症例</a:t>
            </a:r>
            <a:r>
              <a:rPr sz="2800" dirty="0">
                <a:latin typeface="Osaka"/>
                <a:ea typeface="Osaka"/>
                <a:cs typeface="Osaka"/>
                <a:sym typeface="Osaka"/>
              </a:rPr>
              <a:t>を</a:t>
            </a:r>
            <a:r>
              <a:rPr sz="2800" dirty="0" smtClean="0">
                <a:latin typeface="Osaka"/>
                <a:ea typeface="Osaka"/>
                <a:cs typeface="Osaka"/>
                <a:sym typeface="Osaka"/>
              </a:rPr>
              <a:t>報告</a:t>
            </a:r>
            <a:r>
              <a:rPr lang="ja-JP" altLang="en-US" sz="2800" dirty="0" smtClean="0">
                <a:latin typeface="Osaka"/>
                <a:ea typeface="Osaka"/>
                <a:cs typeface="Osaka"/>
                <a:sym typeface="Osaka"/>
              </a:rPr>
              <a:t>し</a:t>
            </a:r>
            <a:r>
              <a:rPr sz="2800" dirty="0" smtClean="0">
                <a:latin typeface="Osaka"/>
                <a:ea typeface="Osaka"/>
                <a:cs typeface="Osaka"/>
                <a:sym typeface="Osaka"/>
              </a:rPr>
              <a:t>、</a:t>
            </a:r>
            <a:r>
              <a:rPr lang="ja-JP" altLang="en-US" sz="2800" dirty="0" smtClean="0">
                <a:latin typeface="Osaka"/>
                <a:ea typeface="Osaka"/>
                <a:cs typeface="Osaka"/>
                <a:sym typeface="Osaka"/>
              </a:rPr>
              <a:t>今後、</a:t>
            </a:r>
            <a:r>
              <a:rPr sz="2800" dirty="0" smtClean="0">
                <a:latin typeface="Osaka"/>
                <a:ea typeface="Osaka"/>
                <a:cs typeface="Osaka"/>
                <a:sym typeface="Osaka"/>
              </a:rPr>
              <a:t>臨床</a:t>
            </a:r>
            <a:r>
              <a:rPr sz="2800" dirty="0">
                <a:latin typeface="Osaka"/>
                <a:ea typeface="Osaka"/>
                <a:cs typeface="Osaka"/>
                <a:sym typeface="Osaka"/>
              </a:rPr>
              <a:t>でのさらなる有用性の検証が期待されている。</a:t>
            </a:r>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8451</TotalTime>
  <Words>1621</Words>
  <Application>Microsoft Macintosh PowerPoint</Application>
  <PresentationFormat>ユーザー設定</PresentationFormat>
  <Paragraphs>191</Paragraphs>
  <Slides>19</Slides>
  <Notes>16</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19</vt:i4>
      </vt:variant>
    </vt:vector>
  </HeadingPairs>
  <TitlesOfParts>
    <vt:vector size="22" baseType="lpstr">
      <vt:lpstr>White</vt:lpstr>
      <vt:lpstr>SPW 10.0 Graph</vt:lpstr>
      <vt:lpstr>ワークシート</vt:lpstr>
      <vt:lpstr> 前立腺癌に対する機能性食品（その他）</vt:lpstr>
      <vt:lpstr>　　　　　　　　　　　　　　緒　　言</vt:lpstr>
      <vt:lpstr>前立腺がん；機能性食品の分類</vt:lpstr>
      <vt:lpstr>大豆イソフラボン</vt:lpstr>
      <vt:lpstr> Effect of Soy Protein solate Supplementation on Biochemical Recurrence of Prostate Cancer After Radical Prostatectomy; A Randomaized Trial   (JAMA 2013) </vt:lpstr>
      <vt:lpstr>魚EPA製剤</vt:lpstr>
      <vt:lpstr>緑茶カテキン</vt:lpstr>
      <vt:lpstr>リコピン </vt:lpstr>
      <vt:lpstr>柑橘果皮フラボノイド</vt:lpstr>
      <vt:lpstr>Bioactivity of citrus flavonoids</vt:lpstr>
      <vt:lpstr>PowerPoint プレゼンテーション</vt:lpstr>
      <vt:lpstr>PowerPoint プレゼンテーション</vt:lpstr>
      <vt:lpstr>PC-3 derived xenograft model</vt:lpstr>
      <vt:lpstr>Inhibition of prostate tumor growth in vivo</vt:lpstr>
      <vt:lpstr>Inhibition of prostate tumor growth</vt:lpstr>
      <vt:lpstr>GL Oral Efficacy</vt:lpstr>
      <vt:lpstr>Gold LotionTM</vt:lpstr>
      <vt:lpstr>前立腺癌；機能性食品の推奨症例</vt:lpstr>
      <vt:lpstr>結　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機能性食品とは</dc:title>
  <cp:lastModifiedBy>大村 政治</cp:lastModifiedBy>
  <cp:revision>82</cp:revision>
  <dcterms:modified xsi:type="dcterms:W3CDTF">2014-10-06T14:57:44Z</dcterms:modified>
</cp:coreProperties>
</file>