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17"/>
  </p:notesMasterIdLst>
  <p:handoutMasterIdLst>
    <p:handoutMasterId r:id="rId18"/>
  </p:handoutMasterIdLst>
  <p:sldIdLst>
    <p:sldId id="586" r:id="rId2"/>
    <p:sldId id="580" r:id="rId3"/>
    <p:sldId id="587" r:id="rId4"/>
    <p:sldId id="581" r:id="rId5"/>
    <p:sldId id="577" r:id="rId6"/>
    <p:sldId id="529" r:id="rId7"/>
    <p:sldId id="575" r:id="rId8"/>
    <p:sldId id="559" r:id="rId9"/>
    <p:sldId id="579" r:id="rId10"/>
    <p:sldId id="582" r:id="rId11"/>
    <p:sldId id="552" r:id="rId12"/>
    <p:sldId id="578" r:id="rId13"/>
    <p:sldId id="576" r:id="rId14"/>
    <p:sldId id="583" r:id="rId15"/>
    <p:sldId id="584" r:id="rId16"/>
  </p:sldIdLst>
  <p:sldSz cx="9144000" cy="6858000" type="screen4x3"/>
  <p:notesSz cx="6797675" cy="9926638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BF7"/>
    <a:srgbClr val="6E4113"/>
    <a:srgbClr val="00FF00"/>
    <a:srgbClr val="FF0000"/>
    <a:srgbClr val="F8F8F8"/>
    <a:srgbClr val="000000"/>
    <a:srgbClr val="FFFF99"/>
    <a:srgbClr val="ECA7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68" autoAdjust="0"/>
    <p:restoredTop sz="89104" autoAdjust="0"/>
  </p:normalViewPr>
  <p:slideViewPr>
    <p:cSldViewPr>
      <p:cViewPr>
        <p:scale>
          <a:sx n="57" d="100"/>
          <a:sy n="57" d="100"/>
        </p:scale>
        <p:origin x="-51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88" y="-7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geyama\Desktop\&#24739;&#32773;&#12373;&#12435;&#12487;&#12540;&#12479;\&#26449;&#26494;&#20426;&#20043;&#12487;&#12540;&#12479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geyama\Desktop\&#24739;&#32773;&#12373;&#12435;&#12487;&#12540;&#12479;\&#26449;&#26494;&#20426;&#20043;&#12487;&#12540;&#12479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048477690288713E-2"/>
          <c:y val="3.3298556430446193E-2"/>
          <c:w val="0.78156250572804398"/>
          <c:h val="0.74512076313041531"/>
        </c:manualLayout>
      </c:layout>
      <c:lineChart>
        <c:grouping val="stacked"/>
        <c:varyColors val="0"/>
        <c:ser>
          <c:idx val="0"/>
          <c:order val="0"/>
          <c:tx>
            <c:strRef>
              <c:f>データ受診前後!$B$1</c:f>
              <c:strCache>
                <c:ptCount val="1"/>
                <c:pt idx="0">
                  <c:v>PSA</c:v>
                </c:pt>
              </c:strCache>
            </c:strRef>
          </c:tx>
          <c:cat>
            <c:numRef>
              <c:f>データ受診前後!$A$2:$A$32</c:f>
              <c:numCache>
                <c:formatCode>mmm\-yy</c:formatCode>
                <c:ptCount val="31"/>
                <c:pt idx="0">
                  <c:v>38749</c:v>
                </c:pt>
                <c:pt idx="1">
                  <c:v>38869</c:v>
                </c:pt>
                <c:pt idx="2">
                  <c:v>38930</c:v>
                </c:pt>
                <c:pt idx="3">
                  <c:v>38961</c:v>
                </c:pt>
                <c:pt idx="4">
                  <c:v>38991</c:v>
                </c:pt>
                <c:pt idx="5">
                  <c:v>39052</c:v>
                </c:pt>
                <c:pt idx="6">
                  <c:v>39083</c:v>
                </c:pt>
                <c:pt idx="7">
                  <c:v>39142</c:v>
                </c:pt>
                <c:pt idx="8">
                  <c:v>39173</c:v>
                </c:pt>
                <c:pt idx="9">
                  <c:v>39234</c:v>
                </c:pt>
                <c:pt idx="10">
                  <c:v>39417</c:v>
                </c:pt>
                <c:pt idx="11">
                  <c:v>39508</c:v>
                </c:pt>
                <c:pt idx="12">
                  <c:v>39600</c:v>
                </c:pt>
                <c:pt idx="13">
                  <c:v>39692</c:v>
                </c:pt>
                <c:pt idx="14">
                  <c:v>39814</c:v>
                </c:pt>
                <c:pt idx="15">
                  <c:v>39904</c:v>
                </c:pt>
                <c:pt idx="16">
                  <c:v>39934</c:v>
                </c:pt>
                <c:pt idx="17">
                  <c:v>40057</c:v>
                </c:pt>
                <c:pt idx="18">
                  <c:v>40148</c:v>
                </c:pt>
                <c:pt idx="19">
                  <c:v>40269</c:v>
                </c:pt>
                <c:pt idx="20">
                  <c:v>40452</c:v>
                </c:pt>
                <c:pt idx="21">
                  <c:v>40575</c:v>
                </c:pt>
                <c:pt idx="22">
                  <c:v>40664</c:v>
                </c:pt>
                <c:pt idx="23">
                  <c:v>40817</c:v>
                </c:pt>
                <c:pt idx="24">
                  <c:v>40909</c:v>
                </c:pt>
                <c:pt idx="25">
                  <c:v>41061</c:v>
                </c:pt>
                <c:pt idx="26">
                  <c:v>41153</c:v>
                </c:pt>
                <c:pt idx="27">
                  <c:v>41244</c:v>
                </c:pt>
                <c:pt idx="28">
                  <c:v>41275</c:v>
                </c:pt>
              </c:numCache>
            </c:numRef>
          </c:cat>
          <c:val>
            <c:numRef>
              <c:f>データ受診前後!$B$2:$B$32</c:f>
              <c:numCache>
                <c:formatCode>General</c:formatCode>
                <c:ptCount val="31"/>
                <c:pt idx="0">
                  <c:v>4.9000000000000004</c:v>
                </c:pt>
                <c:pt idx="1">
                  <c:v>5.5</c:v>
                </c:pt>
                <c:pt idx="2">
                  <c:v>6.75</c:v>
                </c:pt>
                <c:pt idx="3">
                  <c:v>7.4</c:v>
                </c:pt>
                <c:pt idx="4">
                  <c:v>5.0999999999999996</c:v>
                </c:pt>
                <c:pt idx="5">
                  <c:v>4.5999999999999996</c:v>
                </c:pt>
                <c:pt idx="6">
                  <c:v>5.0999999999999996</c:v>
                </c:pt>
                <c:pt idx="7">
                  <c:v>5.8</c:v>
                </c:pt>
                <c:pt idx="8">
                  <c:v>6.1</c:v>
                </c:pt>
                <c:pt idx="9">
                  <c:v>6</c:v>
                </c:pt>
                <c:pt idx="10">
                  <c:v>5.9</c:v>
                </c:pt>
                <c:pt idx="11">
                  <c:v>4.9000000000000004</c:v>
                </c:pt>
                <c:pt idx="12">
                  <c:v>5.6</c:v>
                </c:pt>
                <c:pt idx="13">
                  <c:v>5.8</c:v>
                </c:pt>
                <c:pt idx="14">
                  <c:v>6.2</c:v>
                </c:pt>
                <c:pt idx="15">
                  <c:v>6.1</c:v>
                </c:pt>
                <c:pt idx="16">
                  <c:v>5.7</c:v>
                </c:pt>
                <c:pt idx="17">
                  <c:v>7.1</c:v>
                </c:pt>
                <c:pt idx="18">
                  <c:v>6.5</c:v>
                </c:pt>
                <c:pt idx="19">
                  <c:v>6.1</c:v>
                </c:pt>
                <c:pt idx="20">
                  <c:v>5.9</c:v>
                </c:pt>
                <c:pt idx="21">
                  <c:v>7</c:v>
                </c:pt>
                <c:pt idx="22">
                  <c:v>7.4</c:v>
                </c:pt>
                <c:pt idx="23">
                  <c:v>7.2</c:v>
                </c:pt>
                <c:pt idx="24">
                  <c:v>7.4</c:v>
                </c:pt>
                <c:pt idx="25">
                  <c:v>6.7</c:v>
                </c:pt>
                <c:pt idx="26">
                  <c:v>7.1</c:v>
                </c:pt>
                <c:pt idx="27">
                  <c:v>6.9</c:v>
                </c:pt>
                <c:pt idx="28">
                  <c:v>8.9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942976"/>
        <c:axId val="164944512"/>
      </c:lineChart>
      <c:dateAx>
        <c:axId val="1649429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64944512"/>
        <c:crosses val="autoZero"/>
        <c:auto val="1"/>
        <c:lblOffset val="100"/>
        <c:baseTimeUnit val="months"/>
      </c:dateAx>
      <c:valAx>
        <c:axId val="164944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ja-JP"/>
          </a:p>
        </c:txPr>
        <c:crossAx val="164942976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データ受診前後!$E$1</c:f>
              <c:strCache>
                <c:ptCount val="1"/>
                <c:pt idx="0">
                  <c:v>PSA</c:v>
                </c:pt>
              </c:strCache>
            </c:strRef>
          </c:tx>
          <c:cat>
            <c:numRef>
              <c:f>データ受診前後!$D$2:$D$15</c:f>
              <c:numCache>
                <c:formatCode>mmm\-yy</c:formatCode>
                <c:ptCount val="14"/>
                <c:pt idx="0">
                  <c:v>41334</c:v>
                </c:pt>
                <c:pt idx="1">
                  <c:v>41395</c:v>
                </c:pt>
                <c:pt idx="2">
                  <c:v>41426</c:v>
                </c:pt>
                <c:pt idx="3">
                  <c:v>41456</c:v>
                </c:pt>
                <c:pt idx="4">
                  <c:v>41487</c:v>
                </c:pt>
                <c:pt idx="5">
                  <c:v>41548</c:v>
                </c:pt>
                <c:pt idx="6">
                  <c:v>41609</c:v>
                </c:pt>
                <c:pt idx="7">
                  <c:v>41640</c:v>
                </c:pt>
                <c:pt idx="8">
                  <c:v>41699</c:v>
                </c:pt>
                <c:pt idx="9">
                  <c:v>41730</c:v>
                </c:pt>
                <c:pt idx="10">
                  <c:v>41760</c:v>
                </c:pt>
                <c:pt idx="11">
                  <c:v>41791</c:v>
                </c:pt>
                <c:pt idx="12">
                  <c:v>41821</c:v>
                </c:pt>
                <c:pt idx="13">
                  <c:v>41852</c:v>
                </c:pt>
              </c:numCache>
            </c:numRef>
          </c:cat>
          <c:val>
            <c:numRef>
              <c:f>データ受診前後!$E$2:$E$15</c:f>
              <c:numCache>
                <c:formatCode>General</c:formatCode>
                <c:ptCount val="14"/>
                <c:pt idx="0">
                  <c:v>8.8000000000000007</c:v>
                </c:pt>
                <c:pt idx="1">
                  <c:v>9.3000000000000007</c:v>
                </c:pt>
                <c:pt idx="2">
                  <c:v>8.4</c:v>
                </c:pt>
                <c:pt idx="3">
                  <c:v>7.89</c:v>
                </c:pt>
                <c:pt idx="4">
                  <c:v>8.16</c:v>
                </c:pt>
                <c:pt idx="5">
                  <c:v>9.129999999999999</c:v>
                </c:pt>
                <c:pt idx="6">
                  <c:v>7.92</c:v>
                </c:pt>
                <c:pt idx="7">
                  <c:v>9.34</c:v>
                </c:pt>
                <c:pt idx="8">
                  <c:v>10.200000000000001</c:v>
                </c:pt>
                <c:pt idx="9">
                  <c:v>10.4</c:v>
                </c:pt>
                <c:pt idx="10">
                  <c:v>8.15</c:v>
                </c:pt>
                <c:pt idx="11">
                  <c:v>7.44</c:v>
                </c:pt>
                <c:pt idx="12">
                  <c:v>7.1</c:v>
                </c:pt>
                <c:pt idx="13">
                  <c:v>6.9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116416"/>
        <c:axId val="178135808"/>
      </c:lineChart>
      <c:dateAx>
        <c:axId val="17311641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78135808"/>
        <c:crosses val="autoZero"/>
        <c:auto val="1"/>
        <c:lblOffset val="100"/>
        <c:baseTimeUnit val="months"/>
      </c:dateAx>
      <c:valAx>
        <c:axId val="178135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ja-JP"/>
          </a:p>
        </c:txPr>
        <c:crossAx val="173116416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964" cy="49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57" tIns="48629" rIns="97257" bIns="48629" numCol="1" anchor="t" anchorCtr="0" compatLnSpc="1">
            <a:prstTxWarp prst="textNoShape">
              <a:avLst/>
            </a:prstTxWarp>
          </a:bodyPr>
          <a:lstStyle>
            <a:lvl1pPr algn="l" defTabSz="973138" eaLnBrk="1" hangingPunct="1">
              <a:defRPr kumimoji="0" sz="1300" b="1">
                <a:solidFill>
                  <a:srgbClr val="FFFF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711" y="0"/>
            <a:ext cx="2945964" cy="49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57" tIns="48629" rIns="97257" bIns="48629" numCol="1" anchor="t" anchorCtr="0" compatLnSpc="1">
            <a:prstTxWarp prst="textNoShape">
              <a:avLst/>
            </a:prstTxWarp>
          </a:bodyPr>
          <a:lstStyle>
            <a:lvl1pPr algn="r" defTabSz="973138" eaLnBrk="1" hangingPunct="1">
              <a:defRPr kumimoji="0" sz="1300" b="1">
                <a:solidFill>
                  <a:srgbClr val="FFFF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221"/>
            <a:ext cx="2945964" cy="49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57" tIns="48629" rIns="97257" bIns="48629" numCol="1" anchor="b" anchorCtr="0" compatLnSpc="1">
            <a:prstTxWarp prst="textNoShape">
              <a:avLst/>
            </a:prstTxWarp>
          </a:bodyPr>
          <a:lstStyle>
            <a:lvl1pPr algn="l" defTabSz="973138" eaLnBrk="1" hangingPunct="1">
              <a:defRPr kumimoji="0" sz="1300" b="1">
                <a:solidFill>
                  <a:srgbClr val="FFFF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711" y="9432221"/>
            <a:ext cx="2945964" cy="49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57" tIns="48629" rIns="97257" bIns="48629" numCol="1" anchor="b" anchorCtr="0" compatLnSpc="1">
            <a:prstTxWarp prst="textNoShape">
              <a:avLst/>
            </a:prstTxWarp>
          </a:bodyPr>
          <a:lstStyle>
            <a:lvl1pPr algn="r" defTabSz="973138" eaLnBrk="1" hangingPunct="1">
              <a:defRPr kumimoji="0" sz="1300" b="1">
                <a:solidFill>
                  <a:srgbClr val="FFFF00"/>
                </a:solidFill>
                <a:ea typeface="+mn-ea"/>
              </a:defRPr>
            </a:lvl1pPr>
          </a:lstStyle>
          <a:p>
            <a:pPr>
              <a:defRPr/>
            </a:pPr>
            <a:fld id="{0CF8A2D6-57EA-4D2F-AEAB-A617FE6EE2D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85677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964" cy="49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57" tIns="48629" rIns="97257" bIns="48629" numCol="1" anchor="t" anchorCtr="0" compatLnSpc="1">
            <a:prstTxWarp prst="textNoShape">
              <a:avLst/>
            </a:prstTxWarp>
          </a:bodyPr>
          <a:lstStyle>
            <a:lvl1pPr algn="l" defTabSz="973138" eaLnBrk="1" hangingPunct="1">
              <a:defRPr kumimoji="0" sz="1300">
                <a:latin typeface="Times New Roman" pitchFamily="1" charset="0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711" y="0"/>
            <a:ext cx="2945964" cy="49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57" tIns="48629" rIns="97257" bIns="48629" numCol="1" anchor="t" anchorCtr="0" compatLnSpc="1">
            <a:prstTxWarp prst="textNoShape">
              <a:avLst/>
            </a:prstTxWarp>
          </a:bodyPr>
          <a:lstStyle>
            <a:lvl1pPr algn="r" defTabSz="973138" eaLnBrk="1" hangingPunct="1">
              <a:defRPr kumimoji="0" sz="1300">
                <a:latin typeface="Times New Roman" pitchFamily="1" charset="0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1988" y="4797933"/>
            <a:ext cx="4984657" cy="446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57" tIns="48629" rIns="97257" bIns="4862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221"/>
            <a:ext cx="2945964" cy="49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57" tIns="48629" rIns="97257" bIns="48629" numCol="1" anchor="b" anchorCtr="0" compatLnSpc="1">
            <a:prstTxWarp prst="textNoShape">
              <a:avLst/>
            </a:prstTxWarp>
          </a:bodyPr>
          <a:lstStyle>
            <a:lvl1pPr algn="l" defTabSz="973138" eaLnBrk="1" hangingPunct="1">
              <a:defRPr kumimoji="0" sz="1300">
                <a:latin typeface="Times New Roman" pitchFamily="1" charset="0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711" y="9432221"/>
            <a:ext cx="2945964" cy="49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57" tIns="48629" rIns="97257" bIns="48629" numCol="1" anchor="b" anchorCtr="0" compatLnSpc="1">
            <a:prstTxWarp prst="textNoShape">
              <a:avLst/>
            </a:prstTxWarp>
          </a:bodyPr>
          <a:lstStyle>
            <a:lvl1pPr algn="r" defTabSz="973138" eaLnBrk="1" hangingPunct="1">
              <a:defRPr kumimoji="0" sz="1300">
                <a:latin typeface="Times New Roman" pitchFamily="1" charset="0"/>
                <a:ea typeface="+mn-ea"/>
              </a:defRPr>
            </a:lvl1pPr>
          </a:lstStyle>
          <a:p>
            <a:pPr>
              <a:defRPr/>
            </a:pPr>
            <a:fld id="{423EB2B1-C95C-4A9C-A753-CC27BC3B49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60675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72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ja-JP" smtClean="0"/>
          </a:p>
        </p:txBody>
      </p:sp>
      <p:sp>
        <p:nvSpPr>
          <p:cNvPr id="141315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0E1C9C-75AE-4618-89E0-0B8571FC1599}" type="slidenum">
              <a:rPr lang="en-US" altLang="ja-JP" smtClean="0">
                <a:latin typeface="Times New Roman" pitchFamily="18" charset="0"/>
              </a:rPr>
              <a:pPr>
                <a:defRPr/>
              </a:pPr>
              <a:t>6</a:t>
            </a:fld>
            <a:endParaRPr lang="en-US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9266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1" lang="ja-JP" altLang="en-US" smtClean="0"/>
          </a:p>
        </p:txBody>
      </p:sp>
      <p:sp>
        <p:nvSpPr>
          <p:cNvPr id="207875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2D4879-E886-4C14-BC17-D2CFE06ED7C7}" type="slidenum">
              <a:rPr lang="en-US" altLang="ja-JP" smtClean="0">
                <a:latin typeface="Times New Roman" pitchFamily="18" charset="0"/>
              </a:rPr>
              <a:pPr>
                <a:defRPr/>
              </a:pPr>
              <a:t>7</a:t>
            </a:fld>
            <a:endParaRPr lang="en-US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5170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1" lang="ja-JP" altLang="en-US" smtClean="0"/>
          </a:p>
        </p:txBody>
      </p:sp>
      <p:sp>
        <p:nvSpPr>
          <p:cNvPr id="19459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476113-1AE0-4CE2-9369-052BBB1581B2}" type="slidenum">
              <a:rPr lang="en-US" altLang="ja-JP" smtClean="0">
                <a:latin typeface="Times New Roman" pitchFamily="18" charset="0"/>
              </a:rPr>
              <a:pPr>
                <a:defRPr/>
              </a:pPr>
              <a:t>8</a:t>
            </a:fld>
            <a:endParaRPr lang="en-US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13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ja-JP" smtClean="0"/>
          </a:p>
        </p:txBody>
      </p:sp>
      <p:sp>
        <p:nvSpPr>
          <p:cNvPr id="153603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E434F2-0F75-4717-9B25-0BD301B7F61F}" type="slidenum">
              <a:rPr lang="en-US" altLang="ja-JP" smtClean="0">
                <a:latin typeface="Times New Roman" pitchFamily="18" charset="0"/>
              </a:rPr>
              <a:pPr>
                <a:defRPr/>
              </a:pPr>
              <a:t>11</a:t>
            </a:fld>
            <a:endParaRPr lang="en-US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リーフォーム 18"/>
          <p:cNvSpPr>
            <a:spLocks/>
          </p:cNvSpPr>
          <p:nvPr/>
        </p:nvSpPr>
        <p:spPr bwMode="auto">
          <a:xfrm>
            <a:off x="0" y="4040188"/>
            <a:ext cx="9134475" cy="490537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kumimoji="0" lang="ja-JP" altLang="en-US">
              <a:ea typeface="+mn-ea"/>
            </a:endParaRPr>
          </a:p>
        </p:txBody>
      </p:sp>
      <p:sp>
        <p:nvSpPr>
          <p:cNvPr id="5" name="フリーフォーム 19"/>
          <p:cNvSpPr>
            <a:spLocks/>
          </p:cNvSpPr>
          <p:nvPr/>
        </p:nvSpPr>
        <p:spPr bwMode="auto">
          <a:xfrm>
            <a:off x="0" y="3071813"/>
            <a:ext cx="9144000" cy="1116012"/>
          </a:xfrm>
          <a:custGeom>
            <a:avLst/>
            <a:gdLst/>
            <a:ahLst/>
            <a:cxnLst>
              <a:cxn ang="0">
                <a:pos x="0" y="887"/>
              </a:cxn>
              <a:cxn ang="0">
                <a:pos x="240" y="896"/>
              </a:cxn>
              <a:cxn ang="0">
                <a:pos x="888" y="904"/>
              </a:cxn>
              <a:cxn ang="0">
                <a:pos x="1327" y="896"/>
              </a:cxn>
              <a:cxn ang="0">
                <a:pos x="1817" y="887"/>
              </a:cxn>
              <a:cxn ang="0">
                <a:pos x="2381" y="879"/>
              </a:cxn>
              <a:cxn ang="0">
                <a:pos x="2971" y="846"/>
              </a:cxn>
              <a:cxn ang="0">
                <a:pos x="3585" y="804"/>
              </a:cxn>
              <a:cxn ang="0">
                <a:pos x="4199" y="755"/>
              </a:cxn>
              <a:cxn ang="0">
                <a:pos x="4821" y="680"/>
              </a:cxn>
              <a:cxn ang="0">
                <a:pos x="5128" y="638"/>
              </a:cxn>
              <a:cxn ang="0">
                <a:pos x="5427" y="589"/>
              </a:cxn>
              <a:cxn ang="0">
                <a:pos x="5718" y="539"/>
              </a:cxn>
              <a:cxn ang="0">
                <a:pos x="6000" y="481"/>
              </a:cxn>
              <a:cxn ang="0">
                <a:pos x="6274" y="414"/>
              </a:cxn>
              <a:cxn ang="0">
                <a:pos x="6531" y="340"/>
              </a:cxn>
              <a:cxn ang="0">
                <a:pos x="6780" y="257"/>
              </a:cxn>
              <a:cxn ang="0">
                <a:pos x="7004" y="190"/>
              </a:cxn>
              <a:cxn ang="0">
                <a:pos x="7220" y="91"/>
              </a:cxn>
              <a:cxn ang="0">
                <a:pos x="7411" y="0"/>
              </a:cxn>
            </a:cxnLst>
            <a:rect l="0" t="0" r="0" b="0"/>
            <a:pathLst>
              <a:path w="7411" h="904">
                <a:moveTo>
                  <a:pt x="0" y="887"/>
                </a:moveTo>
                <a:lnTo>
                  <a:pt x="240" y="896"/>
                </a:lnTo>
                <a:lnTo>
                  <a:pt x="888" y="904"/>
                </a:lnTo>
                <a:lnTo>
                  <a:pt x="1327" y="896"/>
                </a:lnTo>
                <a:lnTo>
                  <a:pt x="1817" y="887"/>
                </a:lnTo>
                <a:lnTo>
                  <a:pt x="2381" y="879"/>
                </a:lnTo>
                <a:lnTo>
                  <a:pt x="2971" y="846"/>
                </a:lnTo>
                <a:lnTo>
                  <a:pt x="3585" y="804"/>
                </a:lnTo>
                <a:lnTo>
                  <a:pt x="4199" y="755"/>
                </a:lnTo>
                <a:lnTo>
                  <a:pt x="4821" y="680"/>
                </a:lnTo>
                <a:lnTo>
                  <a:pt x="5128" y="638"/>
                </a:lnTo>
                <a:lnTo>
                  <a:pt x="5427" y="589"/>
                </a:lnTo>
                <a:lnTo>
                  <a:pt x="5718" y="539"/>
                </a:lnTo>
                <a:lnTo>
                  <a:pt x="6000" y="481"/>
                </a:lnTo>
                <a:lnTo>
                  <a:pt x="6274" y="414"/>
                </a:lnTo>
                <a:lnTo>
                  <a:pt x="6531" y="340"/>
                </a:lnTo>
                <a:lnTo>
                  <a:pt x="6780" y="257"/>
                </a:lnTo>
                <a:lnTo>
                  <a:pt x="7004" y="190"/>
                </a:lnTo>
                <a:lnTo>
                  <a:pt x="7220" y="91"/>
                </a:lnTo>
                <a:lnTo>
                  <a:pt x="7411" y="0"/>
                </a:lnTo>
              </a:path>
            </a:pathLst>
          </a:cu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kumimoji="0" lang="ja-JP" altLang="en-US">
              <a:ea typeface="+mn-ea"/>
            </a:endParaRPr>
          </a:p>
        </p:txBody>
      </p:sp>
      <p:sp>
        <p:nvSpPr>
          <p:cNvPr id="6" name="フリーフォーム 21"/>
          <p:cNvSpPr>
            <a:spLocks/>
          </p:cNvSpPr>
          <p:nvPr/>
        </p:nvSpPr>
        <p:spPr bwMode="auto">
          <a:xfrm>
            <a:off x="0" y="3952875"/>
            <a:ext cx="9144000" cy="368300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581" y="33"/>
              </a:cxn>
              <a:cxn ang="0">
                <a:pos x="1933" y="75"/>
              </a:cxn>
              <a:cxn ang="0">
                <a:pos x="2747" y="116"/>
              </a:cxn>
              <a:cxn ang="0">
                <a:pos x="3552" y="141"/>
              </a:cxn>
              <a:cxn ang="0">
                <a:pos x="4265" y="182"/>
              </a:cxn>
              <a:cxn ang="0">
                <a:pos x="4581" y="216"/>
              </a:cxn>
              <a:cxn ang="0">
                <a:pos x="4838" y="241"/>
              </a:cxn>
              <a:cxn ang="0">
                <a:pos x="5145" y="274"/>
              </a:cxn>
              <a:cxn ang="0">
                <a:pos x="5477" y="290"/>
              </a:cxn>
              <a:cxn ang="0">
                <a:pos x="5875" y="299"/>
              </a:cxn>
              <a:cxn ang="0">
                <a:pos x="6083" y="299"/>
              </a:cxn>
              <a:cxn ang="0">
                <a:pos x="6290" y="290"/>
              </a:cxn>
              <a:cxn ang="0">
                <a:pos x="6514" y="265"/>
              </a:cxn>
              <a:cxn ang="0">
                <a:pos x="6722" y="232"/>
              </a:cxn>
              <a:cxn ang="0">
                <a:pos x="6921" y="199"/>
              </a:cxn>
              <a:cxn ang="0">
                <a:pos x="7104" y="141"/>
              </a:cxn>
              <a:cxn ang="0">
                <a:pos x="7187" y="116"/>
              </a:cxn>
              <a:cxn ang="0">
                <a:pos x="7270" y="83"/>
              </a:cxn>
              <a:cxn ang="0">
                <a:pos x="7344" y="41"/>
              </a:cxn>
              <a:cxn ang="0">
                <a:pos x="7411" y="0"/>
              </a:cxn>
            </a:cxnLst>
            <a:rect l="0" t="0" r="0" b="0"/>
            <a:pathLst>
              <a:path w="7411" h="299">
                <a:moveTo>
                  <a:pt x="0" y="17"/>
                </a:moveTo>
                <a:lnTo>
                  <a:pt x="581" y="33"/>
                </a:lnTo>
                <a:lnTo>
                  <a:pt x="1933" y="75"/>
                </a:lnTo>
                <a:lnTo>
                  <a:pt x="2747" y="116"/>
                </a:lnTo>
                <a:lnTo>
                  <a:pt x="3552" y="141"/>
                </a:lnTo>
                <a:lnTo>
                  <a:pt x="4265" y="182"/>
                </a:lnTo>
                <a:lnTo>
                  <a:pt x="4581" y="216"/>
                </a:lnTo>
                <a:lnTo>
                  <a:pt x="4838" y="241"/>
                </a:lnTo>
                <a:lnTo>
                  <a:pt x="5145" y="274"/>
                </a:lnTo>
                <a:lnTo>
                  <a:pt x="5477" y="290"/>
                </a:lnTo>
                <a:lnTo>
                  <a:pt x="5875" y="299"/>
                </a:lnTo>
                <a:lnTo>
                  <a:pt x="6083" y="299"/>
                </a:lnTo>
                <a:lnTo>
                  <a:pt x="6290" y="290"/>
                </a:lnTo>
                <a:lnTo>
                  <a:pt x="6514" y="265"/>
                </a:lnTo>
                <a:lnTo>
                  <a:pt x="6722" y="232"/>
                </a:lnTo>
                <a:lnTo>
                  <a:pt x="6921" y="199"/>
                </a:lnTo>
                <a:lnTo>
                  <a:pt x="7104" y="141"/>
                </a:lnTo>
                <a:lnTo>
                  <a:pt x="7187" y="116"/>
                </a:lnTo>
                <a:lnTo>
                  <a:pt x="7270" y="83"/>
                </a:lnTo>
                <a:lnTo>
                  <a:pt x="7344" y="41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kumimoji="0" lang="ja-JP" altLang="en-US">
              <a:ea typeface="+mn-ea"/>
            </a:endParaRPr>
          </a:p>
        </p:txBody>
      </p:sp>
      <p:sp>
        <p:nvSpPr>
          <p:cNvPr id="7" name="フリーフォーム 22"/>
          <p:cNvSpPr>
            <a:spLocks/>
          </p:cNvSpPr>
          <p:nvPr/>
        </p:nvSpPr>
        <p:spPr bwMode="auto">
          <a:xfrm>
            <a:off x="0" y="3810000"/>
            <a:ext cx="9144000" cy="490538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kumimoji="0" lang="ja-JP" altLang="en-US">
              <a:ea typeface="+mn-ea"/>
            </a:endParaRPr>
          </a:p>
        </p:txBody>
      </p:sp>
      <p:sp>
        <p:nvSpPr>
          <p:cNvPr id="8" name="フリーフォーム 23"/>
          <p:cNvSpPr>
            <a:spLocks/>
          </p:cNvSpPr>
          <p:nvPr/>
        </p:nvSpPr>
        <p:spPr bwMode="auto">
          <a:xfrm>
            <a:off x="0" y="4090988"/>
            <a:ext cx="9144000" cy="481012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kumimoji="0" lang="ja-JP" altLang="en-US">
              <a:ea typeface="+mn-ea"/>
            </a:endParaRPr>
          </a:p>
        </p:txBody>
      </p:sp>
      <p:sp>
        <p:nvSpPr>
          <p:cNvPr id="9" name="フリーフォーム 24"/>
          <p:cNvSpPr>
            <a:spLocks/>
          </p:cNvSpPr>
          <p:nvPr/>
        </p:nvSpPr>
        <p:spPr bwMode="auto">
          <a:xfrm>
            <a:off x="0" y="4325938"/>
            <a:ext cx="9144000" cy="552450"/>
          </a:xfrm>
          <a:custGeom>
            <a:avLst/>
            <a:gdLst/>
            <a:ahLst/>
            <a:cxnLst>
              <a:cxn ang="0">
                <a:pos x="0" y="448"/>
              </a:cxn>
              <a:cxn ang="0">
                <a:pos x="896" y="349"/>
              </a:cxn>
              <a:cxn ang="0">
                <a:pos x="1850" y="258"/>
              </a:cxn>
              <a:cxn ang="0">
                <a:pos x="3012" y="150"/>
              </a:cxn>
              <a:cxn ang="0">
                <a:pos x="3635" y="108"/>
              </a:cxn>
              <a:cxn ang="0">
                <a:pos x="4257" y="67"/>
              </a:cxn>
              <a:cxn ang="0">
                <a:pos x="4879" y="34"/>
              </a:cxn>
              <a:cxn ang="0">
                <a:pos x="5477" y="9"/>
              </a:cxn>
              <a:cxn ang="0">
                <a:pos x="6050" y="0"/>
              </a:cxn>
              <a:cxn ang="0">
                <a:pos x="6572" y="9"/>
              </a:cxn>
              <a:cxn ang="0">
                <a:pos x="6813" y="17"/>
              </a:cxn>
              <a:cxn ang="0">
                <a:pos x="7029" y="34"/>
              </a:cxn>
              <a:cxn ang="0">
                <a:pos x="7228" y="50"/>
              </a:cxn>
              <a:cxn ang="0">
                <a:pos x="7411" y="83"/>
              </a:cxn>
            </a:cxnLst>
            <a:rect l="0" t="0" r="0" b="0"/>
            <a:pathLst>
              <a:path w="7411" h="448">
                <a:moveTo>
                  <a:pt x="0" y="448"/>
                </a:moveTo>
                <a:lnTo>
                  <a:pt x="896" y="349"/>
                </a:lnTo>
                <a:lnTo>
                  <a:pt x="1850" y="258"/>
                </a:lnTo>
                <a:lnTo>
                  <a:pt x="3012" y="150"/>
                </a:lnTo>
                <a:lnTo>
                  <a:pt x="3635" y="108"/>
                </a:lnTo>
                <a:lnTo>
                  <a:pt x="4257" y="67"/>
                </a:lnTo>
                <a:lnTo>
                  <a:pt x="4879" y="34"/>
                </a:lnTo>
                <a:lnTo>
                  <a:pt x="5477" y="9"/>
                </a:lnTo>
                <a:lnTo>
                  <a:pt x="6050" y="0"/>
                </a:lnTo>
                <a:lnTo>
                  <a:pt x="6572" y="9"/>
                </a:lnTo>
                <a:lnTo>
                  <a:pt x="6813" y="17"/>
                </a:lnTo>
                <a:lnTo>
                  <a:pt x="7029" y="34"/>
                </a:lnTo>
                <a:lnTo>
                  <a:pt x="7228" y="50"/>
                </a:lnTo>
                <a:lnTo>
                  <a:pt x="7411" y="83"/>
                </a:lnTo>
              </a:path>
            </a:pathLst>
          </a:custGeom>
          <a:noFill/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kumimoji="0" lang="ja-JP" altLang="en-US">
              <a:ea typeface="+mn-ea"/>
            </a:endParaRPr>
          </a:p>
        </p:txBody>
      </p:sp>
      <p:sp>
        <p:nvSpPr>
          <p:cNvPr id="10" name="フリーフォーム 25"/>
          <p:cNvSpPr>
            <a:spLocks/>
          </p:cNvSpPr>
          <p:nvPr/>
        </p:nvSpPr>
        <p:spPr bwMode="auto">
          <a:xfrm>
            <a:off x="142875" y="4071938"/>
            <a:ext cx="9001125" cy="492125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kumimoji="0" lang="ja-JP" altLang="en-US">
              <a:ea typeface="+mn-ea"/>
            </a:endParaRPr>
          </a:p>
        </p:txBody>
      </p:sp>
      <p:sp>
        <p:nvSpPr>
          <p:cNvPr id="11" name="フリーフォーム 26"/>
          <p:cNvSpPr>
            <a:spLocks/>
          </p:cNvSpPr>
          <p:nvPr/>
        </p:nvSpPr>
        <p:spPr bwMode="auto">
          <a:xfrm>
            <a:off x="152400" y="4019550"/>
            <a:ext cx="8991600" cy="481013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kumimoji="0" lang="ja-JP" altLang="en-US">
              <a:ea typeface="+mn-ea"/>
            </a:endParaRPr>
          </a:p>
        </p:txBody>
      </p:sp>
      <p:sp>
        <p:nvSpPr>
          <p:cNvPr id="12" name="フリーフォーム 27"/>
          <p:cNvSpPr>
            <a:spLocks/>
          </p:cNvSpPr>
          <p:nvPr/>
        </p:nvSpPr>
        <p:spPr bwMode="auto">
          <a:xfrm>
            <a:off x="142875" y="3714750"/>
            <a:ext cx="9001125" cy="492125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kumimoji="0" lang="ja-JP" altLang="en-US">
              <a:ea typeface="+mn-ea"/>
            </a:endParaRPr>
          </a:p>
        </p:txBody>
      </p:sp>
      <p:sp>
        <p:nvSpPr>
          <p:cNvPr id="14" name="フリーフォーム 28"/>
          <p:cNvSpPr>
            <a:spLocks/>
          </p:cNvSpPr>
          <p:nvPr/>
        </p:nvSpPr>
        <p:spPr bwMode="auto">
          <a:xfrm>
            <a:off x="152400" y="3881438"/>
            <a:ext cx="8991600" cy="481012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kumimoji="0" lang="ja-JP" altLang="en-US">
              <a:ea typeface="+mn-ea"/>
            </a:endParaRPr>
          </a:p>
        </p:txBody>
      </p:sp>
      <p:grpSp>
        <p:nvGrpSpPr>
          <p:cNvPr id="15" name="グループ化 29"/>
          <p:cNvGrpSpPr/>
          <p:nvPr/>
        </p:nvGrpSpPr>
        <p:grpSpPr>
          <a:xfrm>
            <a:off x="7530770" y="3871493"/>
            <a:ext cx="1541824" cy="1424221"/>
            <a:chOff x="7286645" y="3871493"/>
            <a:chExt cx="1541824" cy="1424221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16" name="フリーフォーム 31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17" name="フリーフォーム 35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18" name="フリーフォーム 36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9" name="タイトル 28"/>
          <p:cNvSpPr>
            <a:spLocks noGrp="1"/>
          </p:cNvSpPr>
          <p:nvPr>
            <p:ph type="ctrTitle"/>
          </p:nvPr>
        </p:nvSpPr>
        <p:spPr>
          <a:xfrm>
            <a:off x="857224" y="1214425"/>
            <a:ext cx="7358114" cy="1470025"/>
          </a:xfrm>
        </p:spPr>
        <p:txBody>
          <a:bodyPr/>
          <a:lstStyle>
            <a:lvl1pPr>
              <a:defRPr sz="430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3" name="サブタイトル 12"/>
          <p:cNvSpPr>
            <a:spLocks noGrp="1"/>
          </p:cNvSpPr>
          <p:nvPr>
            <p:ph type="subTitle" idx="1"/>
          </p:nvPr>
        </p:nvSpPr>
        <p:spPr>
          <a:xfrm>
            <a:off x="857224" y="2708272"/>
            <a:ext cx="7358114" cy="92869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/>
          </a:p>
        </p:txBody>
      </p:sp>
      <p:sp>
        <p:nvSpPr>
          <p:cNvPr id="19" name="日付プレースホルダー 2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5188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1" name="スライド番号プレースホルダー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6908D26-512C-4417-B336-1FDB1031D29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0534-F4A3-48D5-8B1B-9BE49AB6F0A1}" type="datetimeFigureOut">
              <a:rPr lang="ja-JP" altLang="en-US"/>
              <a:pPr>
                <a:defRPr/>
              </a:pPr>
              <a:t>2014/12/8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C1F48-4444-429B-A0BC-541D1152DFB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25"/>
          <p:cNvGrpSpPr>
            <a:grpSpLocks/>
          </p:cNvGrpSpPr>
          <p:nvPr/>
        </p:nvGrpSpPr>
        <p:grpSpPr bwMode="auto">
          <a:xfrm>
            <a:off x="-15875" y="0"/>
            <a:ext cx="9144000" cy="6858000"/>
            <a:chOff x="-129" y="-42"/>
            <a:chExt cx="6177" cy="4355"/>
          </a:xfrm>
        </p:grpSpPr>
        <p:sp>
          <p:nvSpPr>
            <p:cNvPr id="5" name="フリーフォーム 19"/>
            <p:cNvSpPr>
              <a:spLocks/>
            </p:cNvSpPr>
            <p:nvPr/>
          </p:nvSpPr>
          <p:spPr bwMode="auto">
            <a:xfrm>
              <a:off x="-121" y="-42"/>
              <a:ext cx="5810" cy="4091"/>
            </a:xfrm>
            <a:custGeom>
              <a:avLst/>
              <a:gdLst/>
              <a:ahLst/>
              <a:cxnLst>
                <a:cxn ang="0">
                  <a:pos x="0" y="4069"/>
                </a:cxn>
                <a:cxn ang="0">
                  <a:pos x="161" y="4084"/>
                </a:cxn>
                <a:cxn ang="0">
                  <a:pos x="344" y="4084"/>
                </a:cxn>
                <a:cxn ang="0">
                  <a:pos x="593" y="4091"/>
                </a:cxn>
                <a:cxn ang="0">
                  <a:pos x="893" y="4084"/>
                </a:cxn>
                <a:cxn ang="0">
                  <a:pos x="1230" y="4069"/>
                </a:cxn>
                <a:cxn ang="0">
                  <a:pos x="1588" y="4033"/>
                </a:cxn>
                <a:cxn ang="0">
                  <a:pos x="1991" y="3996"/>
                </a:cxn>
                <a:cxn ang="0">
                  <a:pos x="2196" y="3959"/>
                </a:cxn>
                <a:cxn ang="0">
                  <a:pos x="2408" y="3923"/>
                </a:cxn>
                <a:cxn ang="0">
                  <a:pos x="2613" y="3879"/>
                </a:cxn>
                <a:cxn ang="0">
                  <a:pos x="2832" y="3828"/>
                </a:cxn>
                <a:cxn ang="0">
                  <a:pos x="3052" y="3776"/>
                </a:cxn>
                <a:cxn ang="0">
                  <a:pos x="3257" y="3718"/>
                </a:cxn>
                <a:cxn ang="0">
                  <a:pos x="3469" y="3645"/>
                </a:cxn>
                <a:cxn ang="0">
                  <a:pos x="3681" y="3572"/>
                </a:cxn>
                <a:cxn ang="0">
                  <a:pos x="3886" y="3484"/>
                </a:cxn>
                <a:cxn ang="0">
                  <a:pos x="4084" y="3381"/>
                </a:cxn>
                <a:cxn ang="0">
                  <a:pos x="4274" y="3279"/>
                </a:cxn>
                <a:cxn ang="0">
                  <a:pos x="4465" y="3169"/>
                </a:cxn>
                <a:cxn ang="0">
                  <a:pos x="4648" y="3037"/>
                </a:cxn>
                <a:cxn ang="0">
                  <a:pos x="4816" y="2898"/>
                </a:cxn>
                <a:cxn ang="0">
                  <a:pos x="4970" y="2759"/>
                </a:cxn>
                <a:cxn ang="0">
                  <a:pos x="5123" y="2591"/>
                </a:cxn>
                <a:cxn ang="0">
                  <a:pos x="5189" y="2510"/>
                </a:cxn>
                <a:cxn ang="0">
                  <a:pos x="5262" y="2415"/>
                </a:cxn>
                <a:cxn ang="0">
                  <a:pos x="5350" y="2269"/>
                </a:cxn>
                <a:cxn ang="0">
                  <a:pos x="5453" y="2093"/>
                </a:cxn>
                <a:cxn ang="0">
                  <a:pos x="5555" y="1873"/>
                </a:cxn>
                <a:cxn ang="0">
                  <a:pos x="5606" y="1756"/>
                </a:cxn>
                <a:cxn ang="0">
                  <a:pos x="5658" y="1625"/>
                </a:cxn>
                <a:cxn ang="0">
                  <a:pos x="5709" y="1485"/>
                </a:cxn>
                <a:cxn ang="0">
                  <a:pos x="5745" y="1332"/>
                </a:cxn>
                <a:cxn ang="0">
                  <a:pos x="5775" y="1207"/>
                </a:cxn>
                <a:cxn ang="0">
                  <a:pos x="5789" y="1068"/>
                </a:cxn>
                <a:cxn ang="0">
                  <a:pos x="5804" y="893"/>
                </a:cxn>
                <a:cxn ang="0">
                  <a:pos x="5811" y="790"/>
                </a:cxn>
                <a:cxn ang="0">
                  <a:pos x="5804" y="695"/>
                </a:cxn>
                <a:cxn ang="0">
                  <a:pos x="5797" y="578"/>
                </a:cxn>
                <a:cxn ang="0">
                  <a:pos x="5782" y="461"/>
                </a:cxn>
                <a:cxn ang="0">
                  <a:pos x="5760" y="344"/>
                </a:cxn>
                <a:cxn ang="0">
                  <a:pos x="5738" y="227"/>
                </a:cxn>
                <a:cxn ang="0">
                  <a:pos x="5694" y="109"/>
                </a:cxn>
                <a:cxn ang="0">
                  <a:pos x="5643" y="0"/>
                </a:cxn>
              </a:cxnLst>
              <a:rect l="0" t="0" r="0" b="0"/>
              <a:pathLst>
                <a:path w="5811" h="4091">
                  <a:moveTo>
                    <a:pt x="0" y="4069"/>
                  </a:moveTo>
                  <a:lnTo>
                    <a:pt x="161" y="4084"/>
                  </a:lnTo>
                  <a:lnTo>
                    <a:pt x="344" y="4084"/>
                  </a:lnTo>
                  <a:lnTo>
                    <a:pt x="593" y="4091"/>
                  </a:lnTo>
                  <a:lnTo>
                    <a:pt x="893" y="4084"/>
                  </a:lnTo>
                  <a:lnTo>
                    <a:pt x="1230" y="4069"/>
                  </a:lnTo>
                  <a:lnTo>
                    <a:pt x="1588" y="4033"/>
                  </a:lnTo>
                  <a:lnTo>
                    <a:pt x="1991" y="3996"/>
                  </a:lnTo>
                  <a:lnTo>
                    <a:pt x="2196" y="3959"/>
                  </a:lnTo>
                  <a:lnTo>
                    <a:pt x="2408" y="3923"/>
                  </a:lnTo>
                  <a:lnTo>
                    <a:pt x="2613" y="3879"/>
                  </a:lnTo>
                  <a:lnTo>
                    <a:pt x="2832" y="3828"/>
                  </a:lnTo>
                  <a:lnTo>
                    <a:pt x="3052" y="3776"/>
                  </a:lnTo>
                  <a:lnTo>
                    <a:pt x="3257" y="3718"/>
                  </a:lnTo>
                  <a:lnTo>
                    <a:pt x="3469" y="3645"/>
                  </a:lnTo>
                  <a:lnTo>
                    <a:pt x="3681" y="3572"/>
                  </a:lnTo>
                  <a:lnTo>
                    <a:pt x="3886" y="3484"/>
                  </a:lnTo>
                  <a:lnTo>
                    <a:pt x="4084" y="3381"/>
                  </a:lnTo>
                  <a:lnTo>
                    <a:pt x="4274" y="3279"/>
                  </a:lnTo>
                  <a:lnTo>
                    <a:pt x="4465" y="3169"/>
                  </a:lnTo>
                  <a:lnTo>
                    <a:pt x="4648" y="3037"/>
                  </a:lnTo>
                  <a:lnTo>
                    <a:pt x="4816" y="2898"/>
                  </a:lnTo>
                  <a:lnTo>
                    <a:pt x="4970" y="2759"/>
                  </a:lnTo>
                  <a:lnTo>
                    <a:pt x="5123" y="2591"/>
                  </a:lnTo>
                  <a:lnTo>
                    <a:pt x="5189" y="2510"/>
                  </a:lnTo>
                  <a:lnTo>
                    <a:pt x="5262" y="2415"/>
                  </a:lnTo>
                  <a:lnTo>
                    <a:pt x="5350" y="2269"/>
                  </a:lnTo>
                  <a:lnTo>
                    <a:pt x="5453" y="2093"/>
                  </a:lnTo>
                  <a:lnTo>
                    <a:pt x="5555" y="1873"/>
                  </a:lnTo>
                  <a:lnTo>
                    <a:pt x="5606" y="1756"/>
                  </a:lnTo>
                  <a:lnTo>
                    <a:pt x="5658" y="1625"/>
                  </a:lnTo>
                  <a:lnTo>
                    <a:pt x="5709" y="1485"/>
                  </a:lnTo>
                  <a:lnTo>
                    <a:pt x="5745" y="1332"/>
                  </a:lnTo>
                  <a:lnTo>
                    <a:pt x="5775" y="1207"/>
                  </a:lnTo>
                  <a:lnTo>
                    <a:pt x="5789" y="1068"/>
                  </a:lnTo>
                  <a:lnTo>
                    <a:pt x="5804" y="893"/>
                  </a:lnTo>
                  <a:lnTo>
                    <a:pt x="5811" y="790"/>
                  </a:lnTo>
                  <a:lnTo>
                    <a:pt x="5804" y="695"/>
                  </a:lnTo>
                  <a:lnTo>
                    <a:pt x="5797" y="578"/>
                  </a:lnTo>
                  <a:lnTo>
                    <a:pt x="5782" y="461"/>
                  </a:lnTo>
                  <a:lnTo>
                    <a:pt x="5760" y="344"/>
                  </a:lnTo>
                  <a:lnTo>
                    <a:pt x="5738" y="227"/>
                  </a:lnTo>
                  <a:lnTo>
                    <a:pt x="5694" y="109"/>
                  </a:lnTo>
                  <a:lnTo>
                    <a:pt x="5643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ja-JP" altLang="en-US">
                <a:ea typeface="+mn-ea"/>
              </a:endParaRPr>
            </a:p>
          </p:txBody>
        </p:sp>
        <p:sp>
          <p:nvSpPr>
            <p:cNvPr id="6" name="フリーフォーム 21"/>
            <p:cNvSpPr>
              <a:spLocks/>
            </p:cNvSpPr>
            <p:nvPr/>
          </p:nvSpPr>
          <p:spPr bwMode="auto">
            <a:xfrm>
              <a:off x="-129" y="-42"/>
              <a:ext cx="6177" cy="4245"/>
            </a:xfrm>
            <a:custGeom>
              <a:avLst/>
              <a:gdLst/>
              <a:ahLst/>
              <a:cxnLst>
                <a:cxn ang="0">
                  <a:pos x="0" y="4238"/>
                </a:cxn>
                <a:cxn ang="0">
                  <a:pos x="161" y="4245"/>
                </a:cxn>
                <a:cxn ang="0">
                  <a:pos x="607" y="4245"/>
                </a:cxn>
                <a:cxn ang="0">
                  <a:pos x="915" y="4238"/>
                </a:cxn>
                <a:cxn ang="0">
                  <a:pos x="1266" y="4223"/>
                </a:cxn>
                <a:cxn ang="0">
                  <a:pos x="1632" y="4208"/>
                </a:cxn>
                <a:cxn ang="0">
                  <a:pos x="2034" y="4172"/>
                </a:cxn>
                <a:cxn ang="0">
                  <a:pos x="2459" y="4135"/>
                </a:cxn>
                <a:cxn ang="0">
                  <a:pos x="2891" y="4069"/>
                </a:cxn>
                <a:cxn ang="0">
                  <a:pos x="3096" y="4033"/>
                </a:cxn>
                <a:cxn ang="0">
                  <a:pos x="3308" y="4003"/>
                </a:cxn>
                <a:cxn ang="0">
                  <a:pos x="3513" y="3952"/>
                </a:cxn>
                <a:cxn ang="0">
                  <a:pos x="3718" y="3901"/>
                </a:cxn>
                <a:cxn ang="0">
                  <a:pos x="3915" y="3850"/>
                </a:cxn>
                <a:cxn ang="0">
                  <a:pos x="4098" y="3791"/>
                </a:cxn>
                <a:cxn ang="0">
                  <a:pos x="4289" y="3725"/>
                </a:cxn>
                <a:cxn ang="0">
                  <a:pos x="4464" y="3652"/>
                </a:cxn>
                <a:cxn ang="0">
                  <a:pos x="4625" y="3586"/>
                </a:cxn>
                <a:cxn ang="0">
                  <a:pos x="4779" y="3498"/>
                </a:cxn>
                <a:cxn ang="0">
                  <a:pos x="4925" y="3410"/>
                </a:cxn>
                <a:cxn ang="0">
                  <a:pos x="5050" y="3308"/>
                </a:cxn>
                <a:cxn ang="0">
                  <a:pos x="5094" y="3271"/>
                </a:cxn>
                <a:cxn ang="0">
                  <a:pos x="5204" y="3154"/>
                </a:cxn>
                <a:cxn ang="0">
                  <a:pos x="5372" y="2971"/>
                </a:cxn>
                <a:cxn ang="0">
                  <a:pos x="5467" y="2862"/>
                </a:cxn>
                <a:cxn ang="0">
                  <a:pos x="5562" y="2722"/>
                </a:cxn>
                <a:cxn ang="0">
                  <a:pos x="5665" y="2583"/>
                </a:cxn>
                <a:cxn ang="0">
                  <a:pos x="5760" y="2422"/>
                </a:cxn>
                <a:cxn ang="0">
                  <a:pos x="5855" y="2247"/>
                </a:cxn>
                <a:cxn ang="0">
                  <a:pos x="5943" y="2071"/>
                </a:cxn>
                <a:cxn ang="0">
                  <a:pos x="6023" y="1881"/>
                </a:cxn>
                <a:cxn ang="0">
                  <a:pos x="6089" y="1683"/>
                </a:cxn>
                <a:cxn ang="0">
                  <a:pos x="6118" y="1573"/>
                </a:cxn>
                <a:cxn ang="0">
                  <a:pos x="6140" y="1471"/>
                </a:cxn>
                <a:cxn ang="0">
                  <a:pos x="6162" y="1361"/>
                </a:cxn>
                <a:cxn ang="0">
                  <a:pos x="6170" y="1244"/>
                </a:cxn>
                <a:cxn ang="0">
                  <a:pos x="6177" y="1105"/>
                </a:cxn>
                <a:cxn ang="0">
                  <a:pos x="6177" y="944"/>
                </a:cxn>
                <a:cxn ang="0">
                  <a:pos x="6170" y="754"/>
                </a:cxn>
                <a:cxn ang="0">
                  <a:pos x="6155" y="658"/>
                </a:cxn>
                <a:cxn ang="0">
                  <a:pos x="6133" y="549"/>
                </a:cxn>
                <a:cxn ang="0">
                  <a:pos x="6104" y="446"/>
                </a:cxn>
                <a:cxn ang="0">
                  <a:pos x="6075" y="344"/>
                </a:cxn>
                <a:cxn ang="0">
                  <a:pos x="6031" y="241"/>
                </a:cxn>
                <a:cxn ang="0">
                  <a:pos x="5987" y="153"/>
                </a:cxn>
                <a:cxn ang="0">
                  <a:pos x="5928" y="73"/>
                </a:cxn>
                <a:cxn ang="0">
                  <a:pos x="5862" y="0"/>
                </a:cxn>
              </a:cxnLst>
              <a:rect l="0" t="0" r="0" b="0"/>
              <a:pathLst>
                <a:path w="6177" h="4245">
                  <a:moveTo>
                    <a:pt x="0" y="4238"/>
                  </a:moveTo>
                  <a:lnTo>
                    <a:pt x="161" y="4245"/>
                  </a:lnTo>
                  <a:lnTo>
                    <a:pt x="607" y="4245"/>
                  </a:lnTo>
                  <a:lnTo>
                    <a:pt x="915" y="4238"/>
                  </a:lnTo>
                  <a:lnTo>
                    <a:pt x="1266" y="4223"/>
                  </a:lnTo>
                  <a:lnTo>
                    <a:pt x="1632" y="4208"/>
                  </a:lnTo>
                  <a:lnTo>
                    <a:pt x="2034" y="4172"/>
                  </a:lnTo>
                  <a:lnTo>
                    <a:pt x="2459" y="4135"/>
                  </a:lnTo>
                  <a:lnTo>
                    <a:pt x="2891" y="4069"/>
                  </a:lnTo>
                  <a:lnTo>
                    <a:pt x="3096" y="4033"/>
                  </a:lnTo>
                  <a:lnTo>
                    <a:pt x="3308" y="4003"/>
                  </a:lnTo>
                  <a:lnTo>
                    <a:pt x="3513" y="3952"/>
                  </a:lnTo>
                  <a:lnTo>
                    <a:pt x="3718" y="3901"/>
                  </a:lnTo>
                  <a:lnTo>
                    <a:pt x="3915" y="3850"/>
                  </a:lnTo>
                  <a:lnTo>
                    <a:pt x="4098" y="3791"/>
                  </a:lnTo>
                  <a:lnTo>
                    <a:pt x="4289" y="3725"/>
                  </a:lnTo>
                  <a:lnTo>
                    <a:pt x="4464" y="3652"/>
                  </a:lnTo>
                  <a:lnTo>
                    <a:pt x="4625" y="3586"/>
                  </a:lnTo>
                  <a:lnTo>
                    <a:pt x="4779" y="3498"/>
                  </a:lnTo>
                  <a:lnTo>
                    <a:pt x="4925" y="3410"/>
                  </a:lnTo>
                  <a:lnTo>
                    <a:pt x="5050" y="3308"/>
                  </a:lnTo>
                  <a:lnTo>
                    <a:pt x="5094" y="3271"/>
                  </a:lnTo>
                  <a:lnTo>
                    <a:pt x="5204" y="3154"/>
                  </a:lnTo>
                  <a:lnTo>
                    <a:pt x="5372" y="2971"/>
                  </a:lnTo>
                  <a:lnTo>
                    <a:pt x="5467" y="2862"/>
                  </a:lnTo>
                  <a:lnTo>
                    <a:pt x="5562" y="2722"/>
                  </a:lnTo>
                  <a:lnTo>
                    <a:pt x="5665" y="2583"/>
                  </a:lnTo>
                  <a:lnTo>
                    <a:pt x="5760" y="2422"/>
                  </a:lnTo>
                  <a:lnTo>
                    <a:pt x="5855" y="2247"/>
                  </a:lnTo>
                  <a:lnTo>
                    <a:pt x="5943" y="2071"/>
                  </a:lnTo>
                  <a:lnTo>
                    <a:pt x="6023" y="1881"/>
                  </a:lnTo>
                  <a:lnTo>
                    <a:pt x="6089" y="1683"/>
                  </a:lnTo>
                  <a:lnTo>
                    <a:pt x="6118" y="1573"/>
                  </a:lnTo>
                  <a:lnTo>
                    <a:pt x="6140" y="1471"/>
                  </a:lnTo>
                  <a:lnTo>
                    <a:pt x="6162" y="1361"/>
                  </a:lnTo>
                  <a:lnTo>
                    <a:pt x="6170" y="1244"/>
                  </a:lnTo>
                  <a:lnTo>
                    <a:pt x="6177" y="1105"/>
                  </a:lnTo>
                  <a:lnTo>
                    <a:pt x="6177" y="944"/>
                  </a:lnTo>
                  <a:lnTo>
                    <a:pt x="6170" y="754"/>
                  </a:lnTo>
                  <a:lnTo>
                    <a:pt x="6155" y="658"/>
                  </a:lnTo>
                  <a:lnTo>
                    <a:pt x="6133" y="549"/>
                  </a:lnTo>
                  <a:lnTo>
                    <a:pt x="6104" y="446"/>
                  </a:lnTo>
                  <a:lnTo>
                    <a:pt x="6075" y="344"/>
                  </a:lnTo>
                  <a:lnTo>
                    <a:pt x="6031" y="241"/>
                  </a:lnTo>
                  <a:lnTo>
                    <a:pt x="5987" y="153"/>
                  </a:lnTo>
                  <a:lnTo>
                    <a:pt x="5928" y="73"/>
                  </a:lnTo>
                  <a:lnTo>
                    <a:pt x="5862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ja-JP" altLang="en-US">
                <a:ea typeface="+mn-ea"/>
              </a:endParaRPr>
            </a:p>
          </p:txBody>
        </p:sp>
        <p:sp>
          <p:nvSpPr>
            <p:cNvPr id="7" name="フリーフォーム 22"/>
            <p:cNvSpPr>
              <a:spLocks/>
            </p:cNvSpPr>
            <p:nvPr/>
          </p:nvSpPr>
          <p:spPr bwMode="auto">
            <a:xfrm>
              <a:off x="-129" y="1692"/>
              <a:ext cx="6169" cy="2416"/>
            </a:xfrm>
            <a:custGeom>
              <a:avLst/>
              <a:gdLst/>
              <a:ahLst/>
              <a:cxnLst>
                <a:cxn ang="0">
                  <a:pos x="0" y="2203"/>
                </a:cxn>
                <a:cxn ang="0">
                  <a:pos x="161" y="2233"/>
                </a:cxn>
                <a:cxn ang="0">
                  <a:pos x="600" y="2299"/>
                </a:cxn>
                <a:cxn ang="0">
                  <a:pos x="907" y="2335"/>
                </a:cxn>
                <a:cxn ang="0">
                  <a:pos x="1251" y="2365"/>
                </a:cxn>
                <a:cxn ang="0">
                  <a:pos x="1624" y="2394"/>
                </a:cxn>
                <a:cxn ang="0">
                  <a:pos x="2034" y="2408"/>
                </a:cxn>
                <a:cxn ang="0">
                  <a:pos x="2452" y="2416"/>
                </a:cxn>
                <a:cxn ang="0">
                  <a:pos x="2671" y="2416"/>
                </a:cxn>
                <a:cxn ang="0">
                  <a:pos x="2883" y="2401"/>
                </a:cxn>
                <a:cxn ang="0">
                  <a:pos x="3096" y="2394"/>
                </a:cxn>
                <a:cxn ang="0">
                  <a:pos x="3308" y="2379"/>
                </a:cxn>
                <a:cxn ang="0">
                  <a:pos x="3520" y="2357"/>
                </a:cxn>
                <a:cxn ang="0">
                  <a:pos x="3725" y="2328"/>
                </a:cxn>
                <a:cxn ang="0">
                  <a:pos x="3930" y="2291"/>
                </a:cxn>
                <a:cxn ang="0">
                  <a:pos x="4128" y="2247"/>
                </a:cxn>
                <a:cxn ang="0">
                  <a:pos x="4318" y="2196"/>
                </a:cxn>
                <a:cxn ang="0">
                  <a:pos x="4501" y="2138"/>
                </a:cxn>
                <a:cxn ang="0">
                  <a:pos x="4677" y="2072"/>
                </a:cxn>
                <a:cxn ang="0">
                  <a:pos x="4838" y="1991"/>
                </a:cxn>
                <a:cxn ang="0">
                  <a:pos x="4991" y="1911"/>
                </a:cxn>
                <a:cxn ang="0">
                  <a:pos x="5130" y="1816"/>
                </a:cxn>
                <a:cxn ang="0">
                  <a:pos x="5167" y="1786"/>
                </a:cxn>
                <a:cxn ang="0">
                  <a:pos x="5269" y="1684"/>
                </a:cxn>
                <a:cxn ang="0">
                  <a:pos x="5430" y="1530"/>
                </a:cxn>
                <a:cxn ang="0">
                  <a:pos x="5511" y="1435"/>
                </a:cxn>
                <a:cxn ang="0">
                  <a:pos x="5613" y="1318"/>
                </a:cxn>
                <a:cxn ang="0">
                  <a:pos x="5701" y="1193"/>
                </a:cxn>
                <a:cxn ang="0">
                  <a:pos x="5789" y="1054"/>
                </a:cxn>
                <a:cxn ang="0">
                  <a:pos x="5884" y="908"/>
                </a:cxn>
                <a:cxn ang="0">
                  <a:pos x="5957" y="747"/>
                </a:cxn>
                <a:cxn ang="0">
                  <a:pos x="6031" y="571"/>
                </a:cxn>
                <a:cxn ang="0">
                  <a:pos x="6096" y="396"/>
                </a:cxn>
                <a:cxn ang="0">
                  <a:pos x="6140" y="205"/>
                </a:cxn>
                <a:cxn ang="0">
                  <a:pos x="6162" y="103"/>
                </a:cxn>
                <a:cxn ang="0">
                  <a:pos x="6170" y="0"/>
                </a:cxn>
              </a:cxnLst>
              <a:rect l="0" t="0" r="0" b="0"/>
              <a:pathLst>
                <a:path w="6170" h="2416">
                  <a:moveTo>
                    <a:pt x="0" y="2203"/>
                  </a:moveTo>
                  <a:lnTo>
                    <a:pt x="161" y="2233"/>
                  </a:lnTo>
                  <a:lnTo>
                    <a:pt x="600" y="2299"/>
                  </a:lnTo>
                  <a:lnTo>
                    <a:pt x="907" y="2335"/>
                  </a:lnTo>
                  <a:lnTo>
                    <a:pt x="1251" y="2365"/>
                  </a:lnTo>
                  <a:lnTo>
                    <a:pt x="1624" y="2394"/>
                  </a:lnTo>
                  <a:lnTo>
                    <a:pt x="2034" y="2408"/>
                  </a:lnTo>
                  <a:lnTo>
                    <a:pt x="2452" y="2416"/>
                  </a:lnTo>
                  <a:lnTo>
                    <a:pt x="2671" y="2416"/>
                  </a:lnTo>
                  <a:lnTo>
                    <a:pt x="2883" y="2401"/>
                  </a:lnTo>
                  <a:lnTo>
                    <a:pt x="3096" y="2394"/>
                  </a:lnTo>
                  <a:lnTo>
                    <a:pt x="3308" y="2379"/>
                  </a:lnTo>
                  <a:lnTo>
                    <a:pt x="3520" y="2357"/>
                  </a:lnTo>
                  <a:lnTo>
                    <a:pt x="3725" y="2328"/>
                  </a:lnTo>
                  <a:lnTo>
                    <a:pt x="3930" y="2291"/>
                  </a:lnTo>
                  <a:lnTo>
                    <a:pt x="4128" y="2247"/>
                  </a:lnTo>
                  <a:lnTo>
                    <a:pt x="4318" y="2196"/>
                  </a:lnTo>
                  <a:lnTo>
                    <a:pt x="4501" y="2138"/>
                  </a:lnTo>
                  <a:lnTo>
                    <a:pt x="4677" y="2072"/>
                  </a:lnTo>
                  <a:lnTo>
                    <a:pt x="4838" y="1991"/>
                  </a:lnTo>
                  <a:lnTo>
                    <a:pt x="4991" y="1911"/>
                  </a:lnTo>
                  <a:lnTo>
                    <a:pt x="5130" y="1816"/>
                  </a:lnTo>
                  <a:lnTo>
                    <a:pt x="5167" y="1786"/>
                  </a:lnTo>
                  <a:lnTo>
                    <a:pt x="5269" y="1684"/>
                  </a:lnTo>
                  <a:lnTo>
                    <a:pt x="5430" y="1530"/>
                  </a:lnTo>
                  <a:lnTo>
                    <a:pt x="5511" y="1435"/>
                  </a:lnTo>
                  <a:lnTo>
                    <a:pt x="5613" y="1318"/>
                  </a:lnTo>
                  <a:lnTo>
                    <a:pt x="5701" y="1193"/>
                  </a:lnTo>
                  <a:lnTo>
                    <a:pt x="5789" y="1054"/>
                  </a:lnTo>
                  <a:lnTo>
                    <a:pt x="5884" y="908"/>
                  </a:lnTo>
                  <a:lnTo>
                    <a:pt x="5957" y="747"/>
                  </a:lnTo>
                  <a:lnTo>
                    <a:pt x="6031" y="571"/>
                  </a:lnTo>
                  <a:lnTo>
                    <a:pt x="6096" y="396"/>
                  </a:lnTo>
                  <a:lnTo>
                    <a:pt x="6140" y="205"/>
                  </a:lnTo>
                  <a:lnTo>
                    <a:pt x="6162" y="103"/>
                  </a:lnTo>
                  <a:lnTo>
                    <a:pt x="6170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ja-JP" altLang="en-US">
                <a:ea typeface="+mn-ea"/>
              </a:endParaRPr>
            </a:p>
          </p:txBody>
        </p:sp>
        <p:sp>
          <p:nvSpPr>
            <p:cNvPr id="8" name="フリーフォーム 23"/>
            <p:cNvSpPr>
              <a:spLocks/>
            </p:cNvSpPr>
            <p:nvPr/>
          </p:nvSpPr>
          <p:spPr bwMode="auto">
            <a:xfrm>
              <a:off x="3237" y="-42"/>
              <a:ext cx="2562" cy="4355"/>
            </a:xfrm>
            <a:custGeom>
              <a:avLst/>
              <a:gdLst/>
              <a:ahLst/>
              <a:cxnLst>
                <a:cxn ang="0">
                  <a:pos x="2108" y="0"/>
                </a:cxn>
                <a:cxn ang="0">
                  <a:pos x="2145" y="73"/>
                </a:cxn>
                <a:cxn ang="0">
                  <a:pos x="2196" y="175"/>
                </a:cxn>
                <a:cxn ang="0">
                  <a:pos x="2247" y="300"/>
                </a:cxn>
                <a:cxn ang="0">
                  <a:pos x="2321" y="453"/>
                </a:cxn>
                <a:cxn ang="0">
                  <a:pos x="2379" y="629"/>
                </a:cxn>
                <a:cxn ang="0">
                  <a:pos x="2438" y="827"/>
                </a:cxn>
                <a:cxn ang="0">
                  <a:pos x="2489" y="1054"/>
                </a:cxn>
                <a:cxn ang="0">
                  <a:pos x="2533" y="1288"/>
                </a:cxn>
                <a:cxn ang="0">
                  <a:pos x="2548" y="1412"/>
                </a:cxn>
                <a:cxn ang="0">
                  <a:pos x="2562" y="1537"/>
                </a:cxn>
                <a:cxn ang="0">
                  <a:pos x="2562" y="1668"/>
                </a:cxn>
                <a:cxn ang="0">
                  <a:pos x="2562" y="1793"/>
                </a:cxn>
                <a:cxn ang="0">
                  <a:pos x="2555" y="1932"/>
                </a:cxn>
                <a:cxn ang="0">
                  <a:pos x="2533" y="2064"/>
                </a:cxn>
                <a:cxn ang="0">
                  <a:pos x="2511" y="2195"/>
                </a:cxn>
                <a:cxn ang="0">
                  <a:pos x="2482" y="2327"/>
                </a:cxn>
                <a:cxn ang="0">
                  <a:pos x="2438" y="2459"/>
                </a:cxn>
                <a:cxn ang="0">
                  <a:pos x="2386" y="2591"/>
                </a:cxn>
                <a:cxn ang="0">
                  <a:pos x="2321" y="2730"/>
                </a:cxn>
                <a:cxn ang="0">
                  <a:pos x="2247" y="2862"/>
                </a:cxn>
                <a:cxn ang="0">
                  <a:pos x="2174" y="2993"/>
                </a:cxn>
                <a:cxn ang="0">
                  <a:pos x="2079" y="3118"/>
                </a:cxn>
                <a:cxn ang="0">
                  <a:pos x="2035" y="3169"/>
                </a:cxn>
                <a:cxn ang="0">
                  <a:pos x="1911" y="3293"/>
                </a:cxn>
                <a:cxn ang="0">
                  <a:pos x="1728" y="3484"/>
                </a:cxn>
                <a:cxn ang="0">
                  <a:pos x="1603" y="3586"/>
                </a:cxn>
                <a:cxn ang="0">
                  <a:pos x="1472" y="3689"/>
                </a:cxn>
                <a:cxn ang="0">
                  <a:pos x="1325" y="3791"/>
                </a:cxn>
                <a:cxn ang="0">
                  <a:pos x="1164" y="3908"/>
                </a:cxn>
                <a:cxn ang="0">
                  <a:pos x="996" y="4011"/>
                </a:cxn>
                <a:cxn ang="0">
                  <a:pos x="813" y="4106"/>
                </a:cxn>
                <a:cxn ang="0">
                  <a:pos x="623" y="4194"/>
                </a:cxn>
                <a:cxn ang="0">
                  <a:pos x="425" y="4267"/>
                </a:cxn>
                <a:cxn ang="0">
                  <a:pos x="322" y="4296"/>
                </a:cxn>
                <a:cxn ang="0">
                  <a:pos x="213" y="4318"/>
                </a:cxn>
                <a:cxn ang="0">
                  <a:pos x="110" y="4347"/>
                </a:cxn>
                <a:cxn ang="0">
                  <a:pos x="0" y="4355"/>
                </a:cxn>
              </a:cxnLst>
              <a:rect l="0" t="0" r="0" b="0"/>
              <a:pathLst>
                <a:path w="2562" h="4355">
                  <a:moveTo>
                    <a:pt x="2108" y="0"/>
                  </a:moveTo>
                  <a:lnTo>
                    <a:pt x="2145" y="73"/>
                  </a:lnTo>
                  <a:lnTo>
                    <a:pt x="2196" y="175"/>
                  </a:lnTo>
                  <a:lnTo>
                    <a:pt x="2247" y="300"/>
                  </a:lnTo>
                  <a:lnTo>
                    <a:pt x="2321" y="453"/>
                  </a:lnTo>
                  <a:lnTo>
                    <a:pt x="2379" y="629"/>
                  </a:lnTo>
                  <a:lnTo>
                    <a:pt x="2438" y="827"/>
                  </a:lnTo>
                  <a:lnTo>
                    <a:pt x="2489" y="1054"/>
                  </a:lnTo>
                  <a:lnTo>
                    <a:pt x="2533" y="1288"/>
                  </a:lnTo>
                  <a:lnTo>
                    <a:pt x="2548" y="1412"/>
                  </a:lnTo>
                  <a:lnTo>
                    <a:pt x="2562" y="1537"/>
                  </a:lnTo>
                  <a:lnTo>
                    <a:pt x="2562" y="1668"/>
                  </a:lnTo>
                  <a:lnTo>
                    <a:pt x="2562" y="1793"/>
                  </a:lnTo>
                  <a:lnTo>
                    <a:pt x="2555" y="1932"/>
                  </a:lnTo>
                  <a:lnTo>
                    <a:pt x="2533" y="2064"/>
                  </a:lnTo>
                  <a:lnTo>
                    <a:pt x="2511" y="2195"/>
                  </a:lnTo>
                  <a:lnTo>
                    <a:pt x="2482" y="2327"/>
                  </a:lnTo>
                  <a:lnTo>
                    <a:pt x="2438" y="2459"/>
                  </a:lnTo>
                  <a:lnTo>
                    <a:pt x="2386" y="2591"/>
                  </a:lnTo>
                  <a:lnTo>
                    <a:pt x="2321" y="2730"/>
                  </a:lnTo>
                  <a:lnTo>
                    <a:pt x="2247" y="2862"/>
                  </a:lnTo>
                  <a:lnTo>
                    <a:pt x="2174" y="2993"/>
                  </a:lnTo>
                  <a:lnTo>
                    <a:pt x="2079" y="3118"/>
                  </a:lnTo>
                  <a:lnTo>
                    <a:pt x="2035" y="3169"/>
                  </a:lnTo>
                  <a:lnTo>
                    <a:pt x="1911" y="3293"/>
                  </a:lnTo>
                  <a:lnTo>
                    <a:pt x="1728" y="3484"/>
                  </a:lnTo>
                  <a:lnTo>
                    <a:pt x="1603" y="3586"/>
                  </a:lnTo>
                  <a:lnTo>
                    <a:pt x="1472" y="3689"/>
                  </a:lnTo>
                  <a:lnTo>
                    <a:pt x="1325" y="3791"/>
                  </a:lnTo>
                  <a:lnTo>
                    <a:pt x="1164" y="3908"/>
                  </a:lnTo>
                  <a:lnTo>
                    <a:pt x="996" y="4011"/>
                  </a:lnTo>
                  <a:lnTo>
                    <a:pt x="813" y="4106"/>
                  </a:lnTo>
                  <a:lnTo>
                    <a:pt x="623" y="4194"/>
                  </a:lnTo>
                  <a:lnTo>
                    <a:pt x="425" y="4267"/>
                  </a:lnTo>
                  <a:lnTo>
                    <a:pt x="322" y="4296"/>
                  </a:lnTo>
                  <a:lnTo>
                    <a:pt x="213" y="4318"/>
                  </a:lnTo>
                  <a:lnTo>
                    <a:pt x="110" y="4347"/>
                  </a:lnTo>
                  <a:lnTo>
                    <a:pt x="0" y="4355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ja-JP" altLang="en-US">
                <a:ea typeface="+mn-ea"/>
              </a:endParaRPr>
            </a:p>
          </p:txBody>
        </p:sp>
        <p:sp>
          <p:nvSpPr>
            <p:cNvPr id="9" name="フリーフォーム 24"/>
            <p:cNvSpPr>
              <a:spLocks/>
            </p:cNvSpPr>
            <p:nvPr/>
          </p:nvSpPr>
          <p:spPr bwMode="auto">
            <a:xfrm>
              <a:off x="4533" y="1949"/>
              <a:ext cx="1508" cy="2364"/>
            </a:xfrm>
            <a:custGeom>
              <a:avLst/>
              <a:gdLst/>
              <a:ahLst/>
              <a:cxnLst>
                <a:cxn ang="0">
                  <a:pos x="0" y="2364"/>
                </a:cxn>
                <a:cxn ang="0">
                  <a:pos x="58" y="2320"/>
                </a:cxn>
                <a:cxn ang="0">
                  <a:pos x="212" y="2181"/>
                </a:cxn>
                <a:cxn ang="0">
                  <a:pos x="322" y="2086"/>
                </a:cxn>
                <a:cxn ang="0">
                  <a:pos x="439" y="1976"/>
                </a:cxn>
                <a:cxn ang="0">
                  <a:pos x="564" y="1837"/>
                </a:cxn>
                <a:cxn ang="0">
                  <a:pos x="695" y="1683"/>
                </a:cxn>
                <a:cxn ang="0">
                  <a:pos x="827" y="1529"/>
                </a:cxn>
                <a:cxn ang="0">
                  <a:pos x="959" y="1339"/>
                </a:cxn>
                <a:cxn ang="0">
                  <a:pos x="1090" y="1149"/>
                </a:cxn>
                <a:cxn ang="0">
                  <a:pos x="1208" y="936"/>
                </a:cxn>
                <a:cxn ang="0">
                  <a:pos x="1266" y="827"/>
                </a:cxn>
                <a:cxn ang="0">
                  <a:pos x="1310" y="717"/>
                </a:cxn>
                <a:cxn ang="0">
                  <a:pos x="1361" y="600"/>
                </a:cxn>
                <a:cxn ang="0">
                  <a:pos x="1405" y="490"/>
                </a:cxn>
                <a:cxn ang="0">
                  <a:pos x="1434" y="365"/>
                </a:cxn>
                <a:cxn ang="0">
                  <a:pos x="1471" y="248"/>
                </a:cxn>
                <a:cxn ang="0">
                  <a:pos x="1493" y="124"/>
                </a:cxn>
                <a:cxn ang="0">
                  <a:pos x="1508" y="0"/>
                </a:cxn>
              </a:cxnLst>
              <a:rect l="0" t="0" r="0" b="0"/>
              <a:pathLst>
                <a:path w="1508" h="2364">
                  <a:moveTo>
                    <a:pt x="0" y="2364"/>
                  </a:moveTo>
                  <a:lnTo>
                    <a:pt x="58" y="2320"/>
                  </a:lnTo>
                  <a:lnTo>
                    <a:pt x="212" y="2181"/>
                  </a:lnTo>
                  <a:lnTo>
                    <a:pt x="322" y="2086"/>
                  </a:lnTo>
                  <a:lnTo>
                    <a:pt x="439" y="1976"/>
                  </a:lnTo>
                  <a:lnTo>
                    <a:pt x="564" y="1837"/>
                  </a:lnTo>
                  <a:lnTo>
                    <a:pt x="695" y="1683"/>
                  </a:lnTo>
                  <a:lnTo>
                    <a:pt x="827" y="1529"/>
                  </a:lnTo>
                  <a:lnTo>
                    <a:pt x="959" y="1339"/>
                  </a:lnTo>
                  <a:lnTo>
                    <a:pt x="1090" y="1149"/>
                  </a:lnTo>
                  <a:lnTo>
                    <a:pt x="1208" y="936"/>
                  </a:lnTo>
                  <a:lnTo>
                    <a:pt x="1266" y="827"/>
                  </a:lnTo>
                  <a:lnTo>
                    <a:pt x="1310" y="717"/>
                  </a:lnTo>
                  <a:lnTo>
                    <a:pt x="1361" y="600"/>
                  </a:lnTo>
                  <a:lnTo>
                    <a:pt x="1405" y="490"/>
                  </a:lnTo>
                  <a:lnTo>
                    <a:pt x="1434" y="365"/>
                  </a:lnTo>
                  <a:lnTo>
                    <a:pt x="1471" y="248"/>
                  </a:lnTo>
                  <a:lnTo>
                    <a:pt x="1493" y="124"/>
                  </a:lnTo>
                  <a:lnTo>
                    <a:pt x="1508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ja-JP" altLang="en-US">
                <a:ea typeface="+mn-ea"/>
              </a:endParaRPr>
            </a:p>
          </p:txBody>
        </p:sp>
      </p:grpSp>
      <p:grpSp>
        <p:nvGrpSpPr>
          <p:cNvPr id="10" name="グループ化 25"/>
          <p:cNvGrpSpPr/>
          <p:nvPr/>
        </p:nvGrpSpPr>
        <p:grpSpPr>
          <a:xfrm>
            <a:off x="7270629" y="3871493"/>
            <a:ext cx="1541824" cy="1424221"/>
            <a:chOff x="7286645" y="3871493"/>
            <a:chExt cx="1541824" cy="1424221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11" name="フリーフォーム 26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12" name="フリーフォーム 27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13" name="フリーフォーム 28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4" name="グループ化 29"/>
          <p:cNvGrpSpPr/>
          <p:nvPr/>
        </p:nvGrpSpPr>
        <p:grpSpPr>
          <a:xfrm>
            <a:off x="6341934" y="5000636"/>
            <a:ext cx="1071570" cy="1036602"/>
            <a:chOff x="6357950" y="5000636"/>
            <a:chExt cx="1071570" cy="1036602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15" name="フリーフォーム 31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16" name="フリーフォーム 35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17" name="フリーフォーム 36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8" name="フリーフォーム 37"/>
          <p:cNvSpPr>
            <a:spLocks/>
          </p:cNvSpPr>
          <p:nvPr/>
        </p:nvSpPr>
        <p:spPr bwMode="auto">
          <a:xfrm>
            <a:off x="5842000" y="5857875"/>
            <a:ext cx="244475" cy="231775"/>
          </a:xfrm>
          <a:custGeom>
            <a:avLst/>
            <a:gdLst>
              <a:gd name="T0" fmla="*/ 136525 w 151"/>
              <a:gd name="T1" fmla="*/ 0 h 144"/>
              <a:gd name="T2" fmla="*/ 79375 w 151"/>
              <a:gd name="T3" fmla="*/ 9525 h 144"/>
              <a:gd name="T4" fmla="*/ 44450 w 151"/>
              <a:gd name="T5" fmla="*/ 34925 h 144"/>
              <a:gd name="T6" fmla="*/ 0 w 151"/>
              <a:gd name="T7" fmla="*/ 104775 h 144"/>
              <a:gd name="T8" fmla="*/ 0 w 151"/>
              <a:gd name="T9" fmla="*/ 138113 h 144"/>
              <a:gd name="T10" fmla="*/ 57150 w 151"/>
              <a:gd name="T11" fmla="*/ 125413 h 144"/>
              <a:gd name="T12" fmla="*/ 44450 w 151"/>
              <a:gd name="T13" fmla="*/ 161925 h 144"/>
              <a:gd name="T14" fmla="*/ 20637 w 151"/>
              <a:gd name="T15" fmla="*/ 171450 h 144"/>
              <a:gd name="T16" fmla="*/ 57150 w 151"/>
              <a:gd name="T17" fmla="*/ 207963 h 144"/>
              <a:gd name="T18" fmla="*/ 103187 w 151"/>
              <a:gd name="T19" fmla="*/ 228600 h 144"/>
              <a:gd name="T20" fmla="*/ 149225 w 151"/>
              <a:gd name="T21" fmla="*/ 228600 h 144"/>
              <a:gd name="T22" fmla="*/ 182562 w 151"/>
              <a:gd name="T23" fmla="*/ 217488 h 144"/>
              <a:gd name="T24" fmla="*/ 239712 w 151"/>
              <a:gd name="T25" fmla="*/ 184150 h 144"/>
              <a:gd name="T26" fmla="*/ 239712 w 151"/>
              <a:gd name="T27" fmla="*/ 104775 h 144"/>
              <a:gd name="T28" fmla="*/ 219075 w 151"/>
              <a:gd name="T29" fmla="*/ 55563 h 144"/>
              <a:gd name="T30" fmla="*/ 182562 w 151"/>
              <a:gd name="T31" fmla="*/ 34925 h 144"/>
              <a:gd name="T32" fmla="*/ 149225 w 151"/>
              <a:gd name="T33" fmla="*/ 0 h 144"/>
              <a:gd name="T34" fmla="*/ 136525 w 151"/>
              <a:gd name="T35" fmla="*/ 0 h 144"/>
              <a:gd name="T36" fmla="*/ 136525 w 151"/>
              <a:gd name="T37" fmla="*/ 104775 h 144"/>
              <a:gd name="T38" fmla="*/ 123825 w 151"/>
              <a:gd name="T39" fmla="*/ 112713 h 144"/>
              <a:gd name="T40" fmla="*/ 79375 w 151"/>
              <a:gd name="T41" fmla="*/ 104775 h 144"/>
              <a:gd name="T42" fmla="*/ 57150 w 151"/>
              <a:gd name="T43" fmla="*/ 92075 h 144"/>
              <a:gd name="T44" fmla="*/ 66675 w 151"/>
              <a:gd name="T45" fmla="*/ 46038 h 144"/>
              <a:gd name="T46" fmla="*/ 115887 w 151"/>
              <a:gd name="T47" fmla="*/ 34925 h 144"/>
              <a:gd name="T48" fmla="*/ 136525 w 151"/>
              <a:gd name="T49" fmla="*/ 46038 h 144"/>
              <a:gd name="T50" fmla="*/ 136525 w 151"/>
              <a:gd name="T51" fmla="*/ 79375 h 144"/>
              <a:gd name="T52" fmla="*/ 136525 w 151"/>
              <a:gd name="T53" fmla="*/ 104775 h 144"/>
              <a:gd name="T54" fmla="*/ 136525 w 151"/>
              <a:gd name="T55" fmla="*/ 0 h 144"/>
              <a:gd name="T56" fmla="*/ 149225 w 151"/>
              <a:gd name="T57" fmla="*/ 195263 h 144"/>
              <a:gd name="T58" fmla="*/ 195262 w 151"/>
              <a:gd name="T59" fmla="*/ 195263 h 144"/>
              <a:gd name="T60" fmla="*/ 169862 w 151"/>
              <a:gd name="T61" fmla="*/ 207963 h 144"/>
              <a:gd name="T62" fmla="*/ 149225 w 151"/>
              <a:gd name="T63" fmla="*/ 195263 h 144"/>
              <a:gd name="T64" fmla="*/ 136525 w 151"/>
              <a:gd name="T65" fmla="*/ 0 h 144"/>
              <a:gd name="T66" fmla="*/ 0 1 256"/>
              <a:gd name="T67" fmla="*/ 0 1 256"/>
              <a:gd name="T68" fmla="*/ 0 1 256"/>
              <a:gd name="T69" fmla="*/ 0 1 256"/>
              <a:gd name="T70" fmla="*/ 0 1 256"/>
              <a:gd name="T71" fmla="*/ 0 1 256"/>
              <a:gd name="T72" fmla="*/ 0 1 256"/>
              <a:gd name="T73" fmla="*/ 0 1 256"/>
              <a:gd name="T74" fmla="*/ 0 1 256"/>
              <a:gd name="T75" fmla="*/ 0 1 256"/>
              <a:gd name="T76" fmla="*/ 0 1 256"/>
              <a:gd name="T77" fmla="*/ 0 1 256"/>
              <a:gd name="T78" fmla="*/ 0 1 256"/>
              <a:gd name="T79" fmla="*/ 0 1 256"/>
              <a:gd name="T80" fmla="*/ 0 1 256"/>
              <a:gd name="T81" fmla="*/ 0 1 256"/>
              <a:gd name="T82" fmla="*/ 0 1 256"/>
              <a:gd name="T83" fmla="*/ 0 1 256"/>
              <a:gd name="T84" fmla="*/ 0 1 256"/>
              <a:gd name="T85" fmla="*/ 0 1 256"/>
              <a:gd name="T86" fmla="*/ 0 1 256"/>
              <a:gd name="T87" fmla="*/ 0 1 256"/>
              <a:gd name="T88" fmla="*/ 0 1 256"/>
              <a:gd name="T89" fmla="*/ 0 1 256"/>
              <a:gd name="T90" fmla="*/ 0 1 256"/>
              <a:gd name="T91" fmla="*/ 0 1 256"/>
              <a:gd name="T92" fmla="*/ 0 1 256"/>
              <a:gd name="T93" fmla="*/ 0 1 256"/>
              <a:gd name="T94" fmla="*/ 0 1 256"/>
              <a:gd name="T95" fmla="*/ 0 1 256"/>
              <a:gd name="T96" fmla="*/ 0 1 256"/>
              <a:gd name="T97" fmla="*/ 0 1 256"/>
              <a:gd name="T98" fmla="*/ 0 1 256"/>
              <a:gd name="T99" fmla="*/ 0 w 151"/>
              <a:gd name="T100" fmla="*/ 0 h 144"/>
              <a:gd name="T101" fmla="*/ 0 w 151"/>
              <a:gd name="T102" fmla="*/ 0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1" h="144">
                <a:moveTo>
                  <a:pt x="86" y="0"/>
                </a:moveTo>
                <a:lnTo>
                  <a:pt x="50" y="6"/>
                </a:lnTo>
                <a:lnTo>
                  <a:pt x="28" y="22"/>
                </a:lnTo>
                <a:lnTo>
                  <a:pt x="0" y="66"/>
                </a:lnTo>
                <a:lnTo>
                  <a:pt x="0" y="87"/>
                </a:lnTo>
                <a:lnTo>
                  <a:pt x="36" y="79"/>
                </a:lnTo>
                <a:lnTo>
                  <a:pt x="28" y="102"/>
                </a:lnTo>
                <a:lnTo>
                  <a:pt x="13" y="108"/>
                </a:lnTo>
                <a:lnTo>
                  <a:pt x="36" y="131"/>
                </a:lnTo>
                <a:lnTo>
                  <a:pt x="65" y="144"/>
                </a:lnTo>
                <a:lnTo>
                  <a:pt x="94" y="144"/>
                </a:lnTo>
                <a:lnTo>
                  <a:pt x="115" y="137"/>
                </a:lnTo>
                <a:lnTo>
                  <a:pt x="151" y="116"/>
                </a:lnTo>
                <a:lnTo>
                  <a:pt x="151" y="66"/>
                </a:lnTo>
                <a:lnTo>
                  <a:pt x="138" y="35"/>
                </a:lnTo>
                <a:lnTo>
                  <a:pt x="115" y="22"/>
                </a:lnTo>
                <a:lnTo>
                  <a:pt x="94" y="0"/>
                </a:lnTo>
                <a:lnTo>
                  <a:pt x="86" y="0"/>
                </a:lnTo>
                <a:lnTo>
                  <a:pt x="86" y="66"/>
                </a:lnTo>
                <a:lnTo>
                  <a:pt x="78" y="71"/>
                </a:lnTo>
                <a:lnTo>
                  <a:pt x="50" y="66"/>
                </a:lnTo>
                <a:lnTo>
                  <a:pt x="36" y="58"/>
                </a:lnTo>
                <a:lnTo>
                  <a:pt x="42" y="29"/>
                </a:lnTo>
                <a:lnTo>
                  <a:pt x="73" y="22"/>
                </a:lnTo>
                <a:lnTo>
                  <a:pt x="86" y="29"/>
                </a:lnTo>
                <a:lnTo>
                  <a:pt x="86" y="50"/>
                </a:lnTo>
                <a:lnTo>
                  <a:pt x="86" y="66"/>
                </a:lnTo>
                <a:lnTo>
                  <a:pt x="86" y="0"/>
                </a:lnTo>
                <a:lnTo>
                  <a:pt x="94" y="123"/>
                </a:lnTo>
                <a:lnTo>
                  <a:pt x="123" y="123"/>
                </a:lnTo>
                <a:lnTo>
                  <a:pt x="107" y="131"/>
                </a:lnTo>
                <a:lnTo>
                  <a:pt x="94" y="123"/>
                </a:lnTo>
                <a:lnTo>
                  <a:pt x="86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ja-JP" altLang="en-US">
              <a:solidFill>
                <a:srgbClr val="FF0000">
                  <a:alpha val="100000"/>
                </a:srgbClr>
              </a:solidFill>
              <a:latin typeface="+mn-lt"/>
              <a:ea typeface="+mn-ea"/>
            </a:endParaRPr>
          </a:p>
        </p:txBody>
      </p:sp>
      <p:sp>
        <p:nvSpPr>
          <p:cNvPr id="19" name="フリーフォーム 44"/>
          <p:cNvSpPr>
            <a:spLocks/>
          </p:cNvSpPr>
          <p:nvPr/>
        </p:nvSpPr>
        <p:spPr bwMode="auto">
          <a:xfrm rot="5400000">
            <a:off x="7322344" y="5055394"/>
            <a:ext cx="1895475" cy="1677987"/>
          </a:xfrm>
          <a:custGeom>
            <a:avLst/>
            <a:gdLst>
              <a:gd name="T0" fmla="*/ 0 w 309"/>
              <a:gd name="T1" fmla="*/ 0 h 263"/>
              <a:gd name="T2" fmla="*/ 2147483647 w 309"/>
              <a:gd name="T3" fmla="*/ 2147483647 h 263"/>
              <a:gd name="T4" fmla="*/ 2147483647 w 309"/>
              <a:gd name="T5" fmla="*/ 2147483647 h 263"/>
              <a:gd name="T6" fmla="*/ 2147483647 w 309"/>
              <a:gd name="T7" fmla="*/ 2147483647 h 263"/>
              <a:gd name="T8" fmla="*/ 2147483647 w 309"/>
              <a:gd name="T9" fmla="*/ 2147483647 h 263"/>
              <a:gd name="T10" fmla="*/ 2147483647 w 309"/>
              <a:gd name="T11" fmla="*/ 2147483647 h 263"/>
              <a:gd name="T12" fmla="*/ 2147483647 w 309"/>
              <a:gd name="T13" fmla="*/ 2147483647 h 263"/>
              <a:gd name="T14" fmla="*/ 2147483647 w 309"/>
              <a:gd name="T15" fmla="*/ 2147483647 h 263"/>
              <a:gd name="T16" fmla="*/ 2147483647 w 309"/>
              <a:gd name="T17" fmla="*/ 2147483647 h 263"/>
              <a:gd name="T18" fmla="*/ 2147483647 w 309"/>
              <a:gd name="T19" fmla="*/ 2147483647 h 263"/>
              <a:gd name="T20" fmla="*/ 2147483647 w 309"/>
              <a:gd name="T21" fmla="*/ 2147483647 h 263"/>
              <a:gd name="T22" fmla="*/ 2147483647 w 309"/>
              <a:gd name="T23" fmla="*/ 2147483647 h 2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09"/>
              <a:gd name="T37" fmla="*/ 0 h 263"/>
              <a:gd name="T38" fmla="*/ 309 w 309"/>
              <a:gd name="T39" fmla="*/ 263 h 26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09" h="263">
                <a:moveTo>
                  <a:pt x="0" y="0"/>
                </a:moveTo>
                <a:lnTo>
                  <a:pt x="39" y="19"/>
                </a:lnTo>
                <a:lnTo>
                  <a:pt x="79" y="42"/>
                </a:lnTo>
                <a:lnTo>
                  <a:pt x="131" y="73"/>
                </a:lnTo>
                <a:lnTo>
                  <a:pt x="156" y="90"/>
                </a:lnTo>
                <a:lnTo>
                  <a:pt x="183" y="111"/>
                </a:lnTo>
                <a:lnTo>
                  <a:pt x="209" y="132"/>
                </a:lnTo>
                <a:lnTo>
                  <a:pt x="232" y="155"/>
                </a:lnTo>
                <a:lnTo>
                  <a:pt x="257" y="180"/>
                </a:lnTo>
                <a:lnTo>
                  <a:pt x="277" y="205"/>
                </a:lnTo>
                <a:lnTo>
                  <a:pt x="296" y="234"/>
                </a:lnTo>
                <a:lnTo>
                  <a:pt x="309" y="263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eaLnBrk="0" hangingPunct="0">
              <a:defRPr/>
            </a:pPr>
            <a:endParaRPr kumimoji="0" lang="en-US">
              <a:ea typeface="+mn-ea"/>
            </a:endParaRPr>
          </a:p>
        </p:txBody>
      </p:sp>
      <p:grpSp>
        <p:nvGrpSpPr>
          <p:cNvPr id="20" name="グループ化 39"/>
          <p:cNvGrpSpPr/>
          <p:nvPr/>
        </p:nvGrpSpPr>
        <p:grpSpPr>
          <a:xfrm>
            <a:off x="7286645" y="3871493"/>
            <a:ext cx="1541824" cy="1424221"/>
            <a:chOff x="7286645" y="3871493"/>
            <a:chExt cx="1541824" cy="1424221"/>
          </a:xfrm>
          <a:gradFill>
            <a:gsLst>
              <a:gs pos="100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21" name="フリーフォーム 40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22" name="フリーフォーム 41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23" name="フリーフォーム 42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4" name="グループ化 43"/>
          <p:cNvGrpSpPr/>
          <p:nvPr/>
        </p:nvGrpSpPr>
        <p:grpSpPr>
          <a:xfrm>
            <a:off x="6357950" y="5000636"/>
            <a:ext cx="1071570" cy="1036602"/>
            <a:chOff x="6357950" y="5000636"/>
            <a:chExt cx="1071570" cy="1036602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25" name="フリーフォーム 44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26" name="フリーフォーム 45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27" name="フリーフォーム 46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8" name="フリーフォーム 47"/>
          <p:cNvSpPr>
            <a:spLocks/>
          </p:cNvSpPr>
          <p:nvPr/>
        </p:nvSpPr>
        <p:spPr bwMode="auto">
          <a:xfrm>
            <a:off x="5857875" y="5857875"/>
            <a:ext cx="244475" cy="231775"/>
          </a:xfrm>
          <a:custGeom>
            <a:avLst/>
            <a:gdLst>
              <a:gd name="T0" fmla="*/ 136525 w 151"/>
              <a:gd name="T1" fmla="*/ 0 h 144"/>
              <a:gd name="T2" fmla="*/ 79375 w 151"/>
              <a:gd name="T3" fmla="*/ 9525 h 144"/>
              <a:gd name="T4" fmla="*/ 44450 w 151"/>
              <a:gd name="T5" fmla="*/ 34925 h 144"/>
              <a:gd name="T6" fmla="*/ 0 w 151"/>
              <a:gd name="T7" fmla="*/ 104775 h 144"/>
              <a:gd name="T8" fmla="*/ 0 w 151"/>
              <a:gd name="T9" fmla="*/ 138113 h 144"/>
              <a:gd name="T10" fmla="*/ 57150 w 151"/>
              <a:gd name="T11" fmla="*/ 125413 h 144"/>
              <a:gd name="T12" fmla="*/ 44450 w 151"/>
              <a:gd name="T13" fmla="*/ 161925 h 144"/>
              <a:gd name="T14" fmla="*/ 20637 w 151"/>
              <a:gd name="T15" fmla="*/ 171450 h 144"/>
              <a:gd name="T16" fmla="*/ 57150 w 151"/>
              <a:gd name="T17" fmla="*/ 207963 h 144"/>
              <a:gd name="T18" fmla="*/ 103187 w 151"/>
              <a:gd name="T19" fmla="*/ 228600 h 144"/>
              <a:gd name="T20" fmla="*/ 149225 w 151"/>
              <a:gd name="T21" fmla="*/ 228600 h 144"/>
              <a:gd name="T22" fmla="*/ 182562 w 151"/>
              <a:gd name="T23" fmla="*/ 217488 h 144"/>
              <a:gd name="T24" fmla="*/ 239712 w 151"/>
              <a:gd name="T25" fmla="*/ 184150 h 144"/>
              <a:gd name="T26" fmla="*/ 239712 w 151"/>
              <a:gd name="T27" fmla="*/ 104775 h 144"/>
              <a:gd name="T28" fmla="*/ 219075 w 151"/>
              <a:gd name="T29" fmla="*/ 55563 h 144"/>
              <a:gd name="T30" fmla="*/ 182562 w 151"/>
              <a:gd name="T31" fmla="*/ 34925 h 144"/>
              <a:gd name="T32" fmla="*/ 149225 w 151"/>
              <a:gd name="T33" fmla="*/ 0 h 144"/>
              <a:gd name="T34" fmla="*/ 136525 w 151"/>
              <a:gd name="T35" fmla="*/ 0 h 144"/>
              <a:gd name="T36" fmla="*/ 136525 w 151"/>
              <a:gd name="T37" fmla="*/ 104775 h 144"/>
              <a:gd name="T38" fmla="*/ 123825 w 151"/>
              <a:gd name="T39" fmla="*/ 112713 h 144"/>
              <a:gd name="T40" fmla="*/ 79375 w 151"/>
              <a:gd name="T41" fmla="*/ 104775 h 144"/>
              <a:gd name="T42" fmla="*/ 57150 w 151"/>
              <a:gd name="T43" fmla="*/ 92075 h 144"/>
              <a:gd name="T44" fmla="*/ 66675 w 151"/>
              <a:gd name="T45" fmla="*/ 46038 h 144"/>
              <a:gd name="T46" fmla="*/ 115887 w 151"/>
              <a:gd name="T47" fmla="*/ 34925 h 144"/>
              <a:gd name="T48" fmla="*/ 136525 w 151"/>
              <a:gd name="T49" fmla="*/ 46038 h 144"/>
              <a:gd name="T50" fmla="*/ 136525 w 151"/>
              <a:gd name="T51" fmla="*/ 79375 h 144"/>
              <a:gd name="T52" fmla="*/ 136525 w 151"/>
              <a:gd name="T53" fmla="*/ 104775 h 144"/>
              <a:gd name="T54" fmla="*/ 136525 w 151"/>
              <a:gd name="T55" fmla="*/ 0 h 144"/>
              <a:gd name="T56" fmla="*/ 149225 w 151"/>
              <a:gd name="T57" fmla="*/ 195263 h 144"/>
              <a:gd name="T58" fmla="*/ 195262 w 151"/>
              <a:gd name="T59" fmla="*/ 195263 h 144"/>
              <a:gd name="T60" fmla="*/ 169862 w 151"/>
              <a:gd name="T61" fmla="*/ 207963 h 144"/>
              <a:gd name="T62" fmla="*/ 149225 w 151"/>
              <a:gd name="T63" fmla="*/ 195263 h 144"/>
              <a:gd name="T64" fmla="*/ 136525 w 151"/>
              <a:gd name="T65" fmla="*/ 0 h 144"/>
              <a:gd name="T66" fmla="*/ 0 1 256"/>
              <a:gd name="T67" fmla="*/ 0 1 256"/>
              <a:gd name="T68" fmla="*/ 0 1 256"/>
              <a:gd name="T69" fmla="*/ 0 1 256"/>
              <a:gd name="T70" fmla="*/ 0 1 256"/>
              <a:gd name="T71" fmla="*/ 0 1 256"/>
              <a:gd name="T72" fmla="*/ 0 1 256"/>
              <a:gd name="T73" fmla="*/ 0 1 256"/>
              <a:gd name="T74" fmla="*/ 0 1 256"/>
              <a:gd name="T75" fmla="*/ 0 1 256"/>
              <a:gd name="T76" fmla="*/ 0 1 256"/>
              <a:gd name="T77" fmla="*/ 0 1 256"/>
              <a:gd name="T78" fmla="*/ 0 1 256"/>
              <a:gd name="T79" fmla="*/ 0 1 256"/>
              <a:gd name="T80" fmla="*/ 0 1 256"/>
              <a:gd name="T81" fmla="*/ 0 1 256"/>
              <a:gd name="T82" fmla="*/ 0 1 256"/>
              <a:gd name="T83" fmla="*/ 0 1 256"/>
              <a:gd name="T84" fmla="*/ 0 1 256"/>
              <a:gd name="T85" fmla="*/ 0 1 256"/>
              <a:gd name="T86" fmla="*/ 0 1 256"/>
              <a:gd name="T87" fmla="*/ 0 1 256"/>
              <a:gd name="T88" fmla="*/ 0 1 256"/>
              <a:gd name="T89" fmla="*/ 0 1 256"/>
              <a:gd name="T90" fmla="*/ 0 1 256"/>
              <a:gd name="T91" fmla="*/ 0 1 256"/>
              <a:gd name="T92" fmla="*/ 0 1 256"/>
              <a:gd name="T93" fmla="*/ 0 1 256"/>
              <a:gd name="T94" fmla="*/ 0 1 256"/>
              <a:gd name="T95" fmla="*/ 0 1 256"/>
              <a:gd name="T96" fmla="*/ 0 1 256"/>
              <a:gd name="T97" fmla="*/ 0 1 256"/>
              <a:gd name="T98" fmla="*/ 0 1 256"/>
              <a:gd name="T99" fmla="*/ 0 w 151"/>
              <a:gd name="T100" fmla="*/ 0 h 144"/>
              <a:gd name="T101" fmla="*/ 0 w 151"/>
              <a:gd name="T102" fmla="*/ 0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1" h="144">
                <a:moveTo>
                  <a:pt x="86" y="0"/>
                </a:moveTo>
                <a:lnTo>
                  <a:pt x="50" y="6"/>
                </a:lnTo>
                <a:lnTo>
                  <a:pt x="28" y="22"/>
                </a:lnTo>
                <a:lnTo>
                  <a:pt x="0" y="66"/>
                </a:lnTo>
                <a:lnTo>
                  <a:pt x="0" y="87"/>
                </a:lnTo>
                <a:lnTo>
                  <a:pt x="36" y="79"/>
                </a:lnTo>
                <a:lnTo>
                  <a:pt x="28" y="102"/>
                </a:lnTo>
                <a:lnTo>
                  <a:pt x="13" y="108"/>
                </a:lnTo>
                <a:lnTo>
                  <a:pt x="36" y="131"/>
                </a:lnTo>
                <a:lnTo>
                  <a:pt x="65" y="144"/>
                </a:lnTo>
                <a:lnTo>
                  <a:pt x="94" y="144"/>
                </a:lnTo>
                <a:lnTo>
                  <a:pt x="115" y="137"/>
                </a:lnTo>
                <a:lnTo>
                  <a:pt x="151" y="116"/>
                </a:lnTo>
                <a:lnTo>
                  <a:pt x="151" y="66"/>
                </a:lnTo>
                <a:lnTo>
                  <a:pt x="138" y="35"/>
                </a:lnTo>
                <a:lnTo>
                  <a:pt x="115" y="22"/>
                </a:lnTo>
                <a:lnTo>
                  <a:pt x="94" y="0"/>
                </a:lnTo>
                <a:lnTo>
                  <a:pt x="86" y="0"/>
                </a:lnTo>
                <a:lnTo>
                  <a:pt x="86" y="66"/>
                </a:lnTo>
                <a:lnTo>
                  <a:pt x="78" y="71"/>
                </a:lnTo>
                <a:lnTo>
                  <a:pt x="50" y="66"/>
                </a:lnTo>
                <a:lnTo>
                  <a:pt x="36" y="58"/>
                </a:lnTo>
                <a:lnTo>
                  <a:pt x="42" y="29"/>
                </a:lnTo>
                <a:lnTo>
                  <a:pt x="73" y="22"/>
                </a:lnTo>
                <a:lnTo>
                  <a:pt x="86" y="29"/>
                </a:lnTo>
                <a:lnTo>
                  <a:pt x="86" y="50"/>
                </a:lnTo>
                <a:lnTo>
                  <a:pt x="86" y="66"/>
                </a:lnTo>
                <a:lnTo>
                  <a:pt x="86" y="0"/>
                </a:lnTo>
                <a:lnTo>
                  <a:pt x="94" y="123"/>
                </a:lnTo>
                <a:lnTo>
                  <a:pt x="123" y="123"/>
                </a:lnTo>
                <a:lnTo>
                  <a:pt x="107" y="131"/>
                </a:lnTo>
                <a:lnTo>
                  <a:pt x="94" y="123"/>
                </a:lnTo>
                <a:lnTo>
                  <a:pt x="86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ja-JP" altLang="en-US">
              <a:solidFill>
                <a:srgbClr val="FF0000">
                  <a:alpha val="100000"/>
                </a:srgbClr>
              </a:solidFill>
              <a:latin typeface="+mn-lt"/>
              <a:ea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2544" y="26987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2544" y="1176322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2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64F552F-81F5-44F8-8130-84A42F58F8A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71744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76E2423-51B1-4893-848F-B04CE6B4BAC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767DC3C-6C01-4DAB-B821-34D2C8AA6B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1737" y="719158"/>
            <a:ext cx="32575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4786" y="719158"/>
            <a:ext cx="4757742" cy="5710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61737" y="1928804"/>
            <a:ext cx="3258000" cy="45005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B782E8C-2350-4FB2-BC59-1AB6FF5A7C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フッター プレースホルダー 9"/>
          <p:cNvSpPr>
            <a:spLocks noGrp="1"/>
          </p:cNvSpPr>
          <p:nvPr>
            <p:ph type="ftr" sz="quarter" idx="12"/>
          </p:nvPr>
        </p:nvSpPr>
        <p:spPr>
          <a:xfrm>
            <a:off x="2200275" y="0"/>
            <a:ext cx="4498975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0472" y="4917323"/>
            <a:ext cx="7774866" cy="4286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71472" y="623834"/>
            <a:ext cx="5486400" cy="4114800"/>
          </a:xfrm>
          <a:prstGeom prst="rect">
            <a:avLst/>
          </a:prstGeom>
          <a:noFill/>
          <a:ln w="241300" cmpd="thinThick">
            <a:solidFill>
              <a:schemeClr val="bg1"/>
            </a:solidFill>
            <a:prstDash val="solid"/>
            <a:miter lim="800000"/>
          </a:ln>
          <a:effectLst>
            <a:glow rad="101600">
              <a:schemeClr val="tx2">
                <a:alpha val="60000"/>
              </a:schemeClr>
            </a:glow>
          </a:effectLst>
          <a:scene3d>
            <a:camera prst="perspectiveFront"/>
            <a:lightRig rig="threePt" dir="t"/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28596" y="5429264"/>
            <a:ext cx="7786742" cy="10001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5188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1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C2DC917-C0F5-45C0-91E0-4D2E0E42ACA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1169"/>
            <a:ext cx="8229600" cy="4687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3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31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1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48C790A-DA59-40AA-A631-789C403BB9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500045"/>
            <a:ext cx="2057400" cy="592935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5556" y="500044"/>
            <a:ext cx="6019800" cy="592935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24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1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64CFCD4-0521-48B0-9A72-74AC45BE409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6" name="日付プレースホルダー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フッター プレースホルダー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スライド番号プレースホルダー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32246-64EF-4F74-A42C-4A4F4A8F2CD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日付プレースホルダー 20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2133600" cy="360363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2">
                    <a:shade val="50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3"/>
          </p:nvPr>
        </p:nvSpPr>
        <p:spPr>
          <a:xfrm>
            <a:off x="2198688" y="0"/>
            <a:ext cx="4500562" cy="36195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>
                    <a:shade val="50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1" name="スライド番号プレースホルダー 30"/>
          <p:cNvSpPr>
            <a:spLocks noGrp="1"/>
          </p:cNvSpPr>
          <p:nvPr>
            <p:ph type="sldNum" sz="quarter" idx="4"/>
          </p:nvPr>
        </p:nvSpPr>
        <p:spPr>
          <a:xfrm>
            <a:off x="7715250" y="0"/>
            <a:ext cx="1428750" cy="360363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>
                    <a:shade val="50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fld id="{B9282003-1046-49B7-8A92-BC2543FAD5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grpSp>
        <p:nvGrpSpPr>
          <p:cNvPr id="1029" name="グループ化 1"/>
          <p:cNvGrpSpPr>
            <a:grpSpLocks/>
          </p:cNvGrpSpPr>
          <p:nvPr/>
        </p:nvGrpSpPr>
        <p:grpSpPr bwMode="auto">
          <a:xfrm>
            <a:off x="-28575" y="0"/>
            <a:ext cx="9172575" cy="6856413"/>
            <a:chOff x="2074" y="1608"/>
            <a:chExt cx="1603" cy="1129"/>
          </a:xfrm>
        </p:grpSpPr>
        <p:sp>
          <p:nvSpPr>
            <p:cNvPr id="1033" name="フリーフォーム 17"/>
            <p:cNvSpPr>
              <a:spLocks/>
            </p:cNvSpPr>
            <p:nvPr/>
          </p:nvSpPr>
          <p:spPr bwMode="auto">
            <a:xfrm>
              <a:off x="2074" y="2433"/>
              <a:ext cx="991" cy="300"/>
            </a:xfrm>
            <a:custGeom>
              <a:avLst/>
              <a:gdLst>
                <a:gd name="T0" fmla="*/ 0 w 991"/>
                <a:gd name="T1" fmla="*/ 0 h 300"/>
                <a:gd name="T2" fmla="*/ 15 w 991"/>
                <a:gd name="T3" fmla="*/ 14 h 300"/>
                <a:gd name="T4" fmla="*/ 32 w 991"/>
                <a:gd name="T5" fmla="*/ 33 h 300"/>
                <a:gd name="T6" fmla="*/ 57 w 991"/>
                <a:gd name="T7" fmla="*/ 54 h 300"/>
                <a:gd name="T8" fmla="*/ 92 w 991"/>
                <a:gd name="T9" fmla="*/ 79 h 300"/>
                <a:gd name="T10" fmla="*/ 132 w 991"/>
                <a:gd name="T11" fmla="*/ 106 h 300"/>
                <a:gd name="T12" fmla="*/ 182 w 991"/>
                <a:gd name="T13" fmla="*/ 133 h 300"/>
                <a:gd name="T14" fmla="*/ 236 w 991"/>
                <a:gd name="T15" fmla="*/ 163 h 300"/>
                <a:gd name="T16" fmla="*/ 301 w 991"/>
                <a:gd name="T17" fmla="*/ 192 h 300"/>
                <a:gd name="T18" fmla="*/ 374 w 991"/>
                <a:gd name="T19" fmla="*/ 219 h 300"/>
                <a:gd name="T20" fmla="*/ 457 w 991"/>
                <a:gd name="T21" fmla="*/ 244 h 300"/>
                <a:gd name="T22" fmla="*/ 501 w 991"/>
                <a:gd name="T23" fmla="*/ 255 h 300"/>
                <a:gd name="T24" fmla="*/ 545 w 991"/>
                <a:gd name="T25" fmla="*/ 267 h 300"/>
                <a:gd name="T26" fmla="*/ 595 w 991"/>
                <a:gd name="T27" fmla="*/ 275 h 300"/>
                <a:gd name="T28" fmla="*/ 647 w 991"/>
                <a:gd name="T29" fmla="*/ 282 h 300"/>
                <a:gd name="T30" fmla="*/ 699 w 991"/>
                <a:gd name="T31" fmla="*/ 290 h 300"/>
                <a:gd name="T32" fmla="*/ 752 w 991"/>
                <a:gd name="T33" fmla="*/ 294 h 300"/>
                <a:gd name="T34" fmla="*/ 810 w 991"/>
                <a:gd name="T35" fmla="*/ 298 h 300"/>
                <a:gd name="T36" fmla="*/ 868 w 991"/>
                <a:gd name="T37" fmla="*/ 300 h 300"/>
                <a:gd name="T38" fmla="*/ 927 w 991"/>
                <a:gd name="T39" fmla="*/ 298 h 300"/>
                <a:gd name="T40" fmla="*/ 991 w 991"/>
                <a:gd name="T41" fmla="*/ 296 h 3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91"/>
                <a:gd name="T64" fmla="*/ 0 h 300"/>
                <a:gd name="T65" fmla="*/ 991 w 991"/>
                <a:gd name="T66" fmla="*/ 300 h 3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91" h="300">
                  <a:moveTo>
                    <a:pt x="0" y="0"/>
                  </a:moveTo>
                  <a:lnTo>
                    <a:pt x="15" y="14"/>
                  </a:lnTo>
                  <a:lnTo>
                    <a:pt x="32" y="33"/>
                  </a:lnTo>
                  <a:lnTo>
                    <a:pt x="57" y="54"/>
                  </a:lnTo>
                  <a:lnTo>
                    <a:pt x="92" y="79"/>
                  </a:lnTo>
                  <a:lnTo>
                    <a:pt x="132" y="106"/>
                  </a:lnTo>
                  <a:lnTo>
                    <a:pt x="182" y="133"/>
                  </a:lnTo>
                  <a:lnTo>
                    <a:pt x="236" y="163"/>
                  </a:lnTo>
                  <a:lnTo>
                    <a:pt x="301" y="192"/>
                  </a:lnTo>
                  <a:lnTo>
                    <a:pt x="374" y="219"/>
                  </a:lnTo>
                  <a:lnTo>
                    <a:pt x="457" y="244"/>
                  </a:lnTo>
                  <a:lnTo>
                    <a:pt x="501" y="255"/>
                  </a:lnTo>
                  <a:lnTo>
                    <a:pt x="545" y="267"/>
                  </a:lnTo>
                  <a:lnTo>
                    <a:pt x="595" y="275"/>
                  </a:lnTo>
                  <a:lnTo>
                    <a:pt x="647" y="282"/>
                  </a:lnTo>
                  <a:lnTo>
                    <a:pt x="699" y="290"/>
                  </a:lnTo>
                  <a:lnTo>
                    <a:pt x="752" y="294"/>
                  </a:lnTo>
                  <a:lnTo>
                    <a:pt x="810" y="298"/>
                  </a:lnTo>
                  <a:lnTo>
                    <a:pt x="868" y="300"/>
                  </a:lnTo>
                  <a:lnTo>
                    <a:pt x="927" y="298"/>
                  </a:lnTo>
                  <a:lnTo>
                    <a:pt x="991" y="296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19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0" hangingPunct="0">
                <a:defRPr/>
              </a:pPr>
              <a:endParaRPr kumimoji="0" lang="en-US">
                <a:ea typeface="+mn-ea"/>
              </a:endParaRPr>
            </a:p>
          </p:txBody>
        </p:sp>
        <p:sp>
          <p:nvSpPr>
            <p:cNvPr id="1034" name="フリーフォーム 18"/>
            <p:cNvSpPr>
              <a:spLocks/>
            </p:cNvSpPr>
            <p:nvPr/>
          </p:nvSpPr>
          <p:spPr bwMode="auto">
            <a:xfrm>
              <a:off x="2915" y="1608"/>
              <a:ext cx="683" cy="1129"/>
            </a:xfrm>
            <a:custGeom>
              <a:avLst/>
              <a:gdLst>
                <a:gd name="T0" fmla="*/ 0 w 539"/>
                <a:gd name="T1" fmla="*/ 1129 h 1129"/>
                <a:gd name="T2" fmla="*/ 137 w 539"/>
                <a:gd name="T3" fmla="*/ 1125 h 1129"/>
                <a:gd name="T4" fmla="*/ 432 w 539"/>
                <a:gd name="T5" fmla="*/ 1115 h 1129"/>
                <a:gd name="T6" fmla="*/ 615 w 539"/>
                <a:gd name="T7" fmla="*/ 1106 h 1129"/>
                <a:gd name="T8" fmla="*/ 786 w 539"/>
                <a:gd name="T9" fmla="*/ 1094 h 1129"/>
                <a:gd name="T10" fmla="*/ 944 w 539"/>
                <a:gd name="T11" fmla="*/ 1079 h 1129"/>
                <a:gd name="T12" fmla="*/ 1015 w 539"/>
                <a:gd name="T13" fmla="*/ 1071 h 1129"/>
                <a:gd name="T14" fmla="*/ 1072 w 539"/>
                <a:gd name="T15" fmla="*/ 1062 h 1129"/>
                <a:gd name="T16" fmla="*/ 1110 w 539"/>
                <a:gd name="T17" fmla="*/ 1056 h 1129"/>
                <a:gd name="T18" fmla="*/ 1148 w 539"/>
                <a:gd name="T19" fmla="*/ 1048 h 1129"/>
                <a:gd name="T20" fmla="*/ 1196 w 539"/>
                <a:gd name="T21" fmla="*/ 1037 h 1129"/>
                <a:gd name="T22" fmla="*/ 1257 w 539"/>
                <a:gd name="T23" fmla="*/ 1019 h 1129"/>
                <a:gd name="T24" fmla="*/ 1323 w 539"/>
                <a:gd name="T25" fmla="*/ 998 h 1129"/>
                <a:gd name="T26" fmla="*/ 1393 w 539"/>
                <a:gd name="T27" fmla="*/ 969 h 1129"/>
                <a:gd name="T28" fmla="*/ 1467 w 539"/>
                <a:gd name="T29" fmla="*/ 939 h 1129"/>
                <a:gd name="T30" fmla="*/ 1537 w 539"/>
                <a:gd name="T31" fmla="*/ 898 h 1129"/>
                <a:gd name="T32" fmla="*/ 1599 w 539"/>
                <a:gd name="T33" fmla="*/ 848 h 1129"/>
                <a:gd name="T34" fmla="*/ 1652 w 539"/>
                <a:gd name="T35" fmla="*/ 793 h 1129"/>
                <a:gd name="T36" fmla="*/ 1699 w 539"/>
                <a:gd name="T37" fmla="*/ 727 h 1129"/>
                <a:gd name="T38" fmla="*/ 1736 w 539"/>
                <a:gd name="T39" fmla="*/ 655 h 1129"/>
                <a:gd name="T40" fmla="*/ 1754 w 539"/>
                <a:gd name="T41" fmla="*/ 572 h 1129"/>
                <a:gd name="T42" fmla="*/ 1760 w 539"/>
                <a:gd name="T43" fmla="*/ 530 h 1129"/>
                <a:gd name="T44" fmla="*/ 1754 w 539"/>
                <a:gd name="T45" fmla="*/ 482 h 1129"/>
                <a:gd name="T46" fmla="*/ 1747 w 539"/>
                <a:gd name="T47" fmla="*/ 432 h 1129"/>
                <a:gd name="T48" fmla="*/ 1739 w 539"/>
                <a:gd name="T49" fmla="*/ 378 h 1129"/>
                <a:gd name="T50" fmla="*/ 1736 w 539"/>
                <a:gd name="T51" fmla="*/ 357 h 1129"/>
                <a:gd name="T52" fmla="*/ 1712 w 539"/>
                <a:gd name="T53" fmla="*/ 286 h 1129"/>
                <a:gd name="T54" fmla="*/ 1687 w 539"/>
                <a:gd name="T55" fmla="*/ 232 h 1129"/>
                <a:gd name="T56" fmla="*/ 1642 w 539"/>
                <a:gd name="T57" fmla="*/ 169 h 1129"/>
                <a:gd name="T58" fmla="*/ 1592 w 539"/>
                <a:gd name="T59" fmla="*/ 90 h 1129"/>
                <a:gd name="T60" fmla="*/ 1522 w 539"/>
                <a:gd name="T61" fmla="*/ 0 h 112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9"/>
                <a:gd name="T94" fmla="*/ 0 h 1129"/>
                <a:gd name="T95" fmla="*/ 539 w 539"/>
                <a:gd name="T96" fmla="*/ 1129 h 112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9" h="1129">
                  <a:moveTo>
                    <a:pt x="0" y="1129"/>
                  </a:moveTo>
                  <a:lnTo>
                    <a:pt x="42" y="1125"/>
                  </a:lnTo>
                  <a:lnTo>
                    <a:pt x="132" y="1115"/>
                  </a:lnTo>
                  <a:lnTo>
                    <a:pt x="188" y="1106"/>
                  </a:lnTo>
                  <a:lnTo>
                    <a:pt x="241" y="1094"/>
                  </a:lnTo>
                  <a:lnTo>
                    <a:pt x="289" y="1079"/>
                  </a:lnTo>
                  <a:lnTo>
                    <a:pt x="311" y="1071"/>
                  </a:lnTo>
                  <a:lnTo>
                    <a:pt x="328" y="1062"/>
                  </a:lnTo>
                  <a:lnTo>
                    <a:pt x="339" y="1056"/>
                  </a:lnTo>
                  <a:lnTo>
                    <a:pt x="351" y="1048"/>
                  </a:lnTo>
                  <a:lnTo>
                    <a:pt x="366" y="1037"/>
                  </a:lnTo>
                  <a:lnTo>
                    <a:pt x="385" y="1019"/>
                  </a:lnTo>
                  <a:lnTo>
                    <a:pt x="405" y="998"/>
                  </a:lnTo>
                  <a:lnTo>
                    <a:pt x="426" y="969"/>
                  </a:lnTo>
                  <a:lnTo>
                    <a:pt x="449" y="939"/>
                  </a:lnTo>
                  <a:lnTo>
                    <a:pt x="470" y="898"/>
                  </a:lnTo>
                  <a:lnTo>
                    <a:pt x="489" y="848"/>
                  </a:lnTo>
                  <a:lnTo>
                    <a:pt x="506" y="793"/>
                  </a:lnTo>
                  <a:lnTo>
                    <a:pt x="520" y="727"/>
                  </a:lnTo>
                  <a:lnTo>
                    <a:pt x="531" y="655"/>
                  </a:lnTo>
                  <a:lnTo>
                    <a:pt x="537" y="572"/>
                  </a:lnTo>
                  <a:lnTo>
                    <a:pt x="539" y="530"/>
                  </a:lnTo>
                  <a:lnTo>
                    <a:pt x="537" y="482"/>
                  </a:lnTo>
                  <a:lnTo>
                    <a:pt x="535" y="432"/>
                  </a:lnTo>
                  <a:lnTo>
                    <a:pt x="533" y="378"/>
                  </a:lnTo>
                  <a:lnTo>
                    <a:pt x="531" y="357"/>
                  </a:lnTo>
                  <a:lnTo>
                    <a:pt x="524" y="286"/>
                  </a:lnTo>
                  <a:lnTo>
                    <a:pt x="516" y="232"/>
                  </a:lnTo>
                  <a:lnTo>
                    <a:pt x="503" y="169"/>
                  </a:lnTo>
                  <a:lnTo>
                    <a:pt x="487" y="90"/>
                  </a:lnTo>
                  <a:lnTo>
                    <a:pt x="466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19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0" hangingPunct="0">
                <a:defRPr/>
              </a:pPr>
              <a:endParaRPr kumimoji="0" lang="en-US">
                <a:ea typeface="+mn-ea"/>
              </a:endParaRPr>
            </a:p>
          </p:txBody>
        </p:sp>
        <p:sp>
          <p:nvSpPr>
            <p:cNvPr id="1035" name="フリーフォーム 19"/>
            <p:cNvSpPr>
              <a:spLocks/>
            </p:cNvSpPr>
            <p:nvPr/>
          </p:nvSpPr>
          <p:spPr bwMode="auto">
            <a:xfrm>
              <a:off x="2079" y="1608"/>
              <a:ext cx="1596" cy="1066"/>
            </a:xfrm>
            <a:custGeom>
              <a:avLst/>
              <a:gdLst>
                <a:gd name="T0" fmla="*/ 0 w 1607"/>
                <a:gd name="T1" fmla="*/ 851 h 1085"/>
                <a:gd name="T2" fmla="*/ 40 w 1607"/>
                <a:gd name="T3" fmla="*/ 862 h 1085"/>
                <a:gd name="T4" fmla="*/ 143 w 1607"/>
                <a:gd name="T5" fmla="*/ 884 h 1085"/>
                <a:gd name="T6" fmla="*/ 295 w 1607"/>
                <a:gd name="T7" fmla="*/ 915 h 1085"/>
                <a:gd name="T8" fmla="*/ 384 w 1607"/>
                <a:gd name="T9" fmla="*/ 932 h 1085"/>
                <a:gd name="T10" fmla="*/ 486 w 1607"/>
                <a:gd name="T11" fmla="*/ 949 h 1085"/>
                <a:gd name="T12" fmla="*/ 588 w 1607"/>
                <a:gd name="T13" fmla="*/ 964 h 1085"/>
                <a:gd name="T14" fmla="*/ 693 w 1607"/>
                <a:gd name="T15" fmla="*/ 977 h 1085"/>
                <a:gd name="T16" fmla="*/ 798 w 1607"/>
                <a:gd name="T17" fmla="*/ 985 h 1085"/>
                <a:gd name="T18" fmla="*/ 907 w 1607"/>
                <a:gd name="T19" fmla="*/ 991 h 1085"/>
                <a:gd name="T20" fmla="*/ 956 w 1607"/>
                <a:gd name="T21" fmla="*/ 993 h 1085"/>
                <a:gd name="T22" fmla="*/ 1009 w 1607"/>
                <a:gd name="T23" fmla="*/ 993 h 1085"/>
                <a:gd name="T24" fmla="*/ 1060 w 1607"/>
                <a:gd name="T25" fmla="*/ 991 h 1085"/>
                <a:gd name="T26" fmla="*/ 1106 w 1607"/>
                <a:gd name="T27" fmla="*/ 987 h 1085"/>
                <a:gd name="T28" fmla="*/ 1154 w 1607"/>
                <a:gd name="T29" fmla="*/ 982 h 1085"/>
                <a:gd name="T30" fmla="*/ 1200 w 1607"/>
                <a:gd name="T31" fmla="*/ 975 h 1085"/>
                <a:gd name="T32" fmla="*/ 1239 w 1607"/>
                <a:gd name="T33" fmla="*/ 968 h 1085"/>
                <a:gd name="T34" fmla="*/ 1282 w 1607"/>
                <a:gd name="T35" fmla="*/ 958 h 1085"/>
                <a:gd name="T36" fmla="*/ 1293 w 1607"/>
                <a:gd name="T37" fmla="*/ 954 h 1085"/>
                <a:gd name="T38" fmla="*/ 1326 w 1607"/>
                <a:gd name="T39" fmla="*/ 944 h 1085"/>
                <a:gd name="T40" fmla="*/ 1346 w 1607"/>
                <a:gd name="T41" fmla="*/ 932 h 1085"/>
                <a:gd name="T42" fmla="*/ 1367 w 1607"/>
                <a:gd name="T43" fmla="*/ 923 h 1085"/>
                <a:gd name="T44" fmla="*/ 1394 w 1607"/>
                <a:gd name="T45" fmla="*/ 907 h 1085"/>
                <a:gd name="T46" fmla="*/ 1419 w 1607"/>
                <a:gd name="T47" fmla="*/ 889 h 1085"/>
                <a:gd name="T48" fmla="*/ 1446 w 1607"/>
                <a:gd name="T49" fmla="*/ 870 h 1085"/>
                <a:gd name="T50" fmla="*/ 1470 w 1607"/>
                <a:gd name="T51" fmla="*/ 845 h 1085"/>
                <a:gd name="T52" fmla="*/ 1493 w 1607"/>
                <a:gd name="T53" fmla="*/ 817 h 1085"/>
                <a:gd name="T54" fmla="*/ 1512 w 1607"/>
                <a:gd name="T55" fmla="*/ 782 h 1085"/>
                <a:gd name="T56" fmla="*/ 1527 w 1607"/>
                <a:gd name="T57" fmla="*/ 745 h 1085"/>
                <a:gd name="T58" fmla="*/ 1535 w 1607"/>
                <a:gd name="T59" fmla="*/ 724 h 1085"/>
                <a:gd name="T60" fmla="*/ 1540 w 1607"/>
                <a:gd name="T61" fmla="*/ 703 h 1085"/>
                <a:gd name="T62" fmla="*/ 1546 w 1607"/>
                <a:gd name="T63" fmla="*/ 680 h 1085"/>
                <a:gd name="T64" fmla="*/ 1550 w 1607"/>
                <a:gd name="T65" fmla="*/ 655 h 1085"/>
                <a:gd name="T66" fmla="*/ 1552 w 1607"/>
                <a:gd name="T67" fmla="*/ 631 h 1085"/>
                <a:gd name="T68" fmla="*/ 1552 w 1607"/>
                <a:gd name="T69" fmla="*/ 604 h 1085"/>
                <a:gd name="T70" fmla="*/ 1552 w 1607"/>
                <a:gd name="T71" fmla="*/ 589 h 1085"/>
                <a:gd name="T72" fmla="*/ 1552 w 1607"/>
                <a:gd name="T73" fmla="*/ 549 h 1085"/>
                <a:gd name="T74" fmla="*/ 1544 w 1607"/>
                <a:gd name="T75" fmla="*/ 485 h 1085"/>
                <a:gd name="T76" fmla="*/ 1538 w 1607"/>
                <a:gd name="T77" fmla="*/ 446 h 1085"/>
                <a:gd name="T78" fmla="*/ 1531 w 1607"/>
                <a:gd name="T79" fmla="*/ 404 h 1085"/>
                <a:gd name="T80" fmla="*/ 1520 w 1607"/>
                <a:gd name="T81" fmla="*/ 358 h 1085"/>
                <a:gd name="T82" fmla="*/ 1506 w 1607"/>
                <a:gd name="T83" fmla="*/ 310 h 1085"/>
                <a:gd name="T84" fmla="*/ 1491 w 1607"/>
                <a:gd name="T85" fmla="*/ 257 h 1085"/>
                <a:gd name="T86" fmla="*/ 1469 w 1607"/>
                <a:gd name="T87" fmla="*/ 206 h 1085"/>
                <a:gd name="T88" fmla="*/ 1442 w 1607"/>
                <a:gd name="T89" fmla="*/ 156 h 1085"/>
                <a:gd name="T90" fmla="*/ 1411 w 1607"/>
                <a:gd name="T91" fmla="*/ 103 h 1085"/>
                <a:gd name="T92" fmla="*/ 1375 w 1607"/>
                <a:gd name="T93" fmla="*/ 51 h 1085"/>
                <a:gd name="T94" fmla="*/ 1333 w 1607"/>
                <a:gd name="T95" fmla="*/ 0 h 108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07"/>
                <a:gd name="T145" fmla="*/ 0 h 1085"/>
                <a:gd name="T146" fmla="*/ 1607 w 1607"/>
                <a:gd name="T147" fmla="*/ 1085 h 108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7" h="1085">
                  <a:moveTo>
                    <a:pt x="0" y="929"/>
                  </a:moveTo>
                  <a:lnTo>
                    <a:pt x="40" y="941"/>
                  </a:lnTo>
                  <a:lnTo>
                    <a:pt x="148" y="966"/>
                  </a:lnTo>
                  <a:lnTo>
                    <a:pt x="305" y="1000"/>
                  </a:lnTo>
                  <a:lnTo>
                    <a:pt x="399" y="1019"/>
                  </a:lnTo>
                  <a:lnTo>
                    <a:pt x="501" y="1037"/>
                  </a:lnTo>
                  <a:lnTo>
                    <a:pt x="608" y="1052"/>
                  </a:lnTo>
                  <a:lnTo>
                    <a:pt x="718" y="1067"/>
                  </a:lnTo>
                  <a:lnTo>
                    <a:pt x="827" y="1077"/>
                  </a:lnTo>
                  <a:lnTo>
                    <a:pt x="937" y="1083"/>
                  </a:lnTo>
                  <a:lnTo>
                    <a:pt x="991" y="1085"/>
                  </a:lnTo>
                  <a:lnTo>
                    <a:pt x="1044" y="1085"/>
                  </a:lnTo>
                  <a:lnTo>
                    <a:pt x="1096" y="1083"/>
                  </a:lnTo>
                  <a:lnTo>
                    <a:pt x="1146" y="1079"/>
                  </a:lnTo>
                  <a:lnTo>
                    <a:pt x="1194" y="1073"/>
                  </a:lnTo>
                  <a:lnTo>
                    <a:pt x="1240" y="1065"/>
                  </a:lnTo>
                  <a:lnTo>
                    <a:pt x="1284" y="1058"/>
                  </a:lnTo>
                  <a:lnTo>
                    <a:pt x="1327" y="1046"/>
                  </a:lnTo>
                  <a:lnTo>
                    <a:pt x="1338" y="1042"/>
                  </a:lnTo>
                  <a:lnTo>
                    <a:pt x="1371" y="1031"/>
                  </a:lnTo>
                  <a:lnTo>
                    <a:pt x="1392" y="1019"/>
                  </a:lnTo>
                  <a:lnTo>
                    <a:pt x="1415" y="1008"/>
                  </a:lnTo>
                  <a:lnTo>
                    <a:pt x="1444" y="990"/>
                  </a:lnTo>
                  <a:lnTo>
                    <a:pt x="1469" y="971"/>
                  </a:lnTo>
                  <a:lnTo>
                    <a:pt x="1496" y="950"/>
                  </a:lnTo>
                  <a:lnTo>
                    <a:pt x="1520" y="923"/>
                  </a:lnTo>
                  <a:lnTo>
                    <a:pt x="1544" y="893"/>
                  </a:lnTo>
                  <a:lnTo>
                    <a:pt x="1565" y="854"/>
                  </a:lnTo>
                  <a:lnTo>
                    <a:pt x="1582" y="814"/>
                  </a:lnTo>
                  <a:lnTo>
                    <a:pt x="1590" y="791"/>
                  </a:lnTo>
                  <a:lnTo>
                    <a:pt x="1595" y="768"/>
                  </a:lnTo>
                  <a:lnTo>
                    <a:pt x="1601" y="743"/>
                  </a:lnTo>
                  <a:lnTo>
                    <a:pt x="1605" y="716"/>
                  </a:lnTo>
                  <a:lnTo>
                    <a:pt x="1607" y="689"/>
                  </a:lnTo>
                  <a:lnTo>
                    <a:pt x="1607" y="660"/>
                  </a:lnTo>
                  <a:lnTo>
                    <a:pt x="1607" y="643"/>
                  </a:lnTo>
                  <a:lnTo>
                    <a:pt x="1607" y="599"/>
                  </a:lnTo>
                  <a:lnTo>
                    <a:pt x="1599" y="530"/>
                  </a:lnTo>
                  <a:lnTo>
                    <a:pt x="1593" y="487"/>
                  </a:lnTo>
                  <a:lnTo>
                    <a:pt x="1586" y="441"/>
                  </a:lnTo>
                  <a:lnTo>
                    <a:pt x="1574" y="391"/>
                  </a:lnTo>
                  <a:lnTo>
                    <a:pt x="1559" y="340"/>
                  </a:lnTo>
                  <a:lnTo>
                    <a:pt x="1542" y="282"/>
                  </a:lnTo>
                  <a:lnTo>
                    <a:pt x="1519" y="226"/>
                  </a:lnTo>
                  <a:lnTo>
                    <a:pt x="1492" y="171"/>
                  </a:lnTo>
                  <a:lnTo>
                    <a:pt x="1461" y="113"/>
                  </a:lnTo>
                  <a:lnTo>
                    <a:pt x="1424" y="56"/>
                  </a:lnTo>
                  <a:lnTo>
                    <a:pt x="1378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19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0" hangingPunct="0">
                <a:defRPr/>
              </a:pPr>
              <a:endParaRPr kumimoji="0" lang="en-US">
                <a:ea typeface="+mn-ea"/>
              </a:endParaRPr>
            </a:p>
          </p:txBody>
        </p:sp>
        <p:sp>
          <p:nvSpPr>
            <p:cNvPr id="1036" name="フリーフォーム 21"/>
            <p:cNvSpPr>
              <a:spLocks/>
            </p:cNvSpPr>
            <p:nvPr/>
          </p:nvSpPr>
          <p:spPr bwMode="auto">
            <a:xfrm>
              <a:off x="2082" y="2032"/>
              <a:ext cx="1595" cy="657"/>
            </a:xfrm>
            <a:custGeom>
              <a:avLst/>
              <a:gdLst>
                <a:gd name="T0" fmla="*/ 0 w 1620"/>
                <a:gd name="T1" fmla="*/ 584 h 657"/>
                <a:gd name="T2" fmla="*/ 29 w 1620"/>
                <a:gd name="T3" fmla="*/ 590 h 657"/>
                <a:gd name="T4" fmla="*/ 99 w 1620"/>
                <a:gd name="T5" fmla="*/ 605 h 657"/>
                <a:gd name="T6" fmla="*/ 217 w 1620"/>
                <a:gd name="T7" fmla="*/ 624 h 657"/>
                <a:gd name="T8" fmla="*/ 280 w 1620"/>
                <a:gd name="T9" fmla="*/ 634 h 657"/>
                <a:gd name="T10" fmla="*/ 352 w 1620"/>
                <a:gd name="T11" fmla="*/ 642 h 657"/>
                <a:gd name="T12" fmla="*/ 433 w 1620"/>
                <a:gd name="T13" fmla="*/ 649 h 657"/>
                <a:gd name="T14" fmla="*/ 516 w 1620"/>
                <a:gd name="T15" fmla="*/ 653 h 657"/>
                <a:gd name="T16" fmla="*/ 602 w 1620"/>
                <a:gd name="T17" fmla="*/ 657 h 657"/>
                <a:gd name="T18" fmla="*/ 688 w 1620"/>
                <a:gd name="T19" fmla="*/ 655 h 657"/>
                <a:gd name="T20" fmla="*/ 773 w 1620"/>
                <a:gd name="T21" fmla="*/ 651 h 657"/>
                <a:gd name="T22" fmla="*/ 858 w 1620"/>
                <a:gd name="T23" fmla="*/ 643 h 657"/>
                <a:gd name="T24" fmla="*/ 941 w 1620"/>
                <a:gd name="T25" fmla="*/ 630 h 657"/>
                <a:gd name="T26" fmla="*/ 983 w 1620"/>
                <a:gd name="T27" fmla="*/ 620 h 657"/>
                <a:gd name="T28" fmla="*/ 1021 w 1620"/>
                <a:gd name="T29" fmla="*/ 611 h 657"/>
                <a:gd name="T30" fmla="*/ 1034 w 1620"/>
                <a:gd name="T31" fmla="*/ 607 h 657"/>
                <a:gd name="T32" fmla="*/ 1069 w 1620"/>
                <a:gd name="T33" fmla="*/ 597 h 657"/>
                <a:gd name="T34" fmla="*/ 1122 w 1620"/>
                <a:gd name="T35" fmla="*/ 576 h 657"/>
                <a:gd name="T36" fmla="*/ 1153 w 1620"/>
                <a:gd name="T37" fmla="*/ 563 h 657"/>
                <a:gd name="T38" fmla="*/ 1184 w 1620"/>
                <a:gd name="T39" fmla="*/ 547 h 657"/>
                <a:gd name="T40" fmla="*/ 1221 w 1620"/>
                <a:gd name="T41" fmla="*/ 528 h 657"/>
                <a:gd name="T42" fmla="*/ 1253 w 1620"/>
                <a:gd name="T43" fmla="*/ 507 h 657"/>
                <a:gd name="T44" fmla="*/ 1289 w 1620"/>
                <a:gd name="T45" fmla="*/ 482 h 657"/>
                <a:gd name="T46" fmla="*/ 1327 w 1620"/>
                <a:gd name="T47" fmla="*/ 451 h 657"/>
                <a:gd name="T48" fmla="*/ 1361 w 1620"/>
                <a:gd name="T49" fmla="*/ 419 h 657"/>
                <a:gd name="T50" fmla="*/ 1391 w 1620"/>
                <a:gd name="T51" fmla="*/ 380 h 657"/>
                <a:gd name="T52" fmla="*/ 1421 w 1620"/>
                <a:gd name="T53" fmla="*/ 338 h 657"/>
                <a:gd name="T54" fmla="*/ 1433 w 1620"/>
                <a:gd name="T55" fmla="*/ 317 h 657"/>
                <a:gd name="T56" fmla="*/ 1446 w 1620"/>
                <a:gd name="T57" fmla="*/ 294 h 657"/>
                <a:gd name="T58" fmla="*/ 1454 w 1620"/>
                <a:gd name="T59" fmla="*/ 265 h 657"/>
                <a:gd name="T60" fmla="*/ 1464 w 1620"/>
                <a:gd name="T61" fmla="*/ 235 h 657"/>
                <a:gd name="T62" fmla="*/ 1474 w 1620"/>
                <a:gd name="T63" fmla="*/ 196 h 657"/>
                <a:gd name="T64" fmla="*/ 1485 w 1620"/>
                <a:gd name="T65" fmla="*/ 150 h 657"/>
                <a:gd name="T66" fmla="*/ 1494 w 1620"/>
                <a:gd name="T67" fmla="*/ 102 h 657"/>
                <a:gd name="T68" fmla="*/ 1499 w 1620"/>
                <a:gd name="T69" fmla="*/ 52 h 657"/>
                <a:gd name="T70" fmla="*/ 1499 w 1620"/>
                <a:gd name="T71" fmla="*/ 25 h 657"/>
                <a:gd name="T72" fmla="*/ 1499 w 1620"/>
                <a:gd name="T73" fmla="*/ 0 h 6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20"/>
                <a:gd name="T112" fmla="*/ 0 h 657"/>
                <a:gd name="T113" fmla="*/ 1620 w 1620"/>
                <a:gd name="T114" fmla="*/ 657 h 6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20" h="657">
                  <a:moveTo>
                    <a:pt x="0" y="584"/>
                  </a:moveTo>
                  <a:lnTo>
                    <a:pt x="29" y="590"/>
                  </a:lnTo>
                  <a:lnTo>
                    <a:pt x="109" y="605"/>
                  </a:lnTo>
                  <a:lnTo>
                    <a:pt x="234" y="624"/>
                  </a:lnTo>
                  <a:lnTo>
                    <a:pt x="303" y="634"/>
                  </a:lnTo>
                  <a:lnTo>
                    <a:pt x="382" y="642"/>
                  </a:lnTo>
                  <a:lnTo>
                    <a:pt x="468" y="649"/>
                  </a:lnTo>
                  <a:lnTo>
                    <a:pt x="557" y="653"/>
                  </a:lnTo>
                  <a:lnTo>
                    <a:pt x="651" y="657"/>
                  </a:lnTo>
                  <a:lnTo>
                    <a:pt x="743" y="655"/>
                  </a:lnTo>
                  <a:lnTo>
                    <a:pt x="835" y="651"/>
                  </a:lnTo>
                  <a:lnTo>
                    <a:pt x="927" y="643"/>
                  </a:lnTo>
                  <a:lnTo>
                    <a:pt x="1017" y="630"/>
                  </a:lnTo>
                  <a:lnTo>
                    <a:pt x="1062" y="620"/>
                  </a:lnTo>
                  <a:lnTo>
                    <a:pt x="1104" y="611"/>
                  </a:lnTo>
                  <a:lnTo>
                    <a:pt x="1117" y="607"/>
                  </a:lnTo>
                  <a:lnTo>
                    <a:pt x="1156" y="597"/>
                  </a:lnTo>
                  <a:lnTo>
                    <a:pt x="1213" y="576"/>
                  </a:lnTo>
                  <a:lnTo>
                    <a:pt x="1246" y="563"/>
                  </a:lnTo>
                  <a:lnTo>
                    <a:pt x="1280" y="547"/>
                  </a:lnTo>
                  <a:lnTo>
                    <a:pt x="1319" y="528"/>
                  </a:lnTo>
                  <a:lnTo>
                    <a:pt x="1355" y="507"/>
                  </a:lnTo>
                  <a:lnTo>
                    <a:pt x="1394" y="482"/>
                  </a:lnTo>
                  <a:lnTo>
                    <a:pt x="1434" y="451"/>
                  </a:lnTo>
                  <a:lnTo>
                    <a:pt x="1471" y="419"/>
                  </a:lnTo>
                  <a:lnTo>
                    <a:pt x="1503" y="380"/>
                  </a:lnTo>
                  <a:lnTo>
                    <a:pt x="1536" y="338"/>
                  </a:lnTo>
                  <a:lnTo>
                    <a:pt x="1549" y="317"/>
                  </a:lnTo>
                  <a:lnTo>
                    <a:pt x="1563" y="294"/>
                  </a:lnTo>
                  <a:lnTo>
                    <a:pt x="1572" y="265"/>
                  </a:lnTo>
                  <a:lnTo>
                    <a:pt x="1582" y="235"/>
                  </a:lnTo>
                  <a:lnTo>
                    <a:pt x="1593" y="196"/>
                  </a:lnTo>
                  <a:lnTo>
                    <a:pt x="1605" y="150"/>
                  </a:lnTo>
                  <a:lnTo>
                    <a:pt x="1615" y="102"/>
                  </a:lnTo>
                  <a:lnTo>
                    <a:pt x="1620" y="52"/>
                  </a:lnTo>
                  <a:lnTo>
                    <a:pt x="1620" y="25"/>
                  </a:lnTo>
                  <a:lnTo>
                    <a:pt x="1620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19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0" hangingPunct="0">
                <a:defRPr/>
              </a:pPr>
              <a:endParaRPr kumimoji="0" lang="en-US">
                <a:ea typeface="+mn-ea"/>
              </a:endParaRPr>
            </a:p>
          </p:txBody>
        </p:sp>
        <p:sp>
          <p:nvSpPr>
            <p:cNvPr id="1037" name="フリーフォーム 22"/>
            <p:cNvSpPr>
              <a:spLocks/>
            </p:cNvSpPr>
            <p:nvPr/>
          </p:nvSpPr>
          <p:spPr bwMode="auto">
            <a:xfrm>
              <a:off x="2500" y="1608"/>
              <a:ext cx="1142" cy="1125"/>
            </a:xfrm>
            <a:custGeom>
              <a:avLst/>
              <a:gdLst>
                <a:gd name="T0" fmla="*/ 0 w 1142"/>
                <a:gd name="T1" fmla="*/ 1043 h 1146"/>
                <a:gd name="T2" fmla="*/ 36 w 1142"/>
                <a:gd name="T3" fmla="*/ 1045 h 1146"/>
                <a:gd name="T4" fmla="*/ 132 w 1142"/>
                <a:gd name="T5" fmla="*/ 1043 h 1146"/>
                <a:gd name="T6" fmla="*/ 200 w 1142"/>
                <a:gd name="T7" fmla="*/ 1041 h 1146"/>
                <a:gd name="T8" fmla="*/ 274 w 1142"/>
                <a:gd name="T9" fmla="*/ 1036 h 1146"/>
                <a:gd name="T10" fmla="*/ 355 w 1142"/>
                <a:gd name="T11" fmla="*/ 1031 h 1146"/>
                <a:gd name="T12" fmla="*/ 438 w 1142"/>
                <a:gd name="T13" fmla="*/ 1020 h 1146"/>
                <a:gd name="T14" fmla="*/ 526 w 1142"/>
                <a:gd name="T15" fmla="*/ 1008 h 1146"/>
                <a:gd name="T16" fmla="*/ 614 w 1142"/>
                <a:gd name="T17" fmla="*/ 991 h 1146"/>
                <a:gd name="T18" fmla="*/ 658 w 1142"/>
                <a:gd name="T19" fmla="*/ 980 h 1146"/>
                <a:gd name="T20" fmla="*/ 701 w 1142"/>
                <a:gd name="T21" fmla="*/ 971 h 1146"/>
                <a:gd name="T22" fmla="*/ 743 w 1142"/>
                <a:gd name="T23" fmla="*/ 957 h 1146"/>
                <a:gd name="T24" fmla="*/ 783 w 1142"/>
                <a:gd name="T25" fmla="*/ 943 h 1146"/>
                <a:gd name="T26" fmla="*/ 822 w 1142"/>
                <a:gd name="T27" fmla="*/ 927 h 1146"/>
                <a:gd name="T28" fmla="*/ 860 w 1142"/>
                <a:gd name="T29" fmla="*/ 910 h 1146"/>
                <a:gd name="T30" fmla="*/ 895 w 1142"/>
                <a:gd name="T31" fmla="*/ 892 h 1146"/>
                <a:gd name="T32" fmla="*/ 927 w 1142"/>
                <a:gd name="T33" fmla="*/ 873 h 1146"/>
                <a:gd name="T34" fmla="*/ 958 w 1142"/>
                <a:gd name="T35" fmla="*/ 852 h 1146"/>
                <a:gd name="T36" fmla="*/ 985 w 1142"/>
                <a:gd name="T37" fmla="*/ 830 h 1146"/>
                <a:gd name="T38" fmla="*/ 1012 w 1142"/>
                <a:gd name="T39" fmla="*/ 805 h 1146"/>
                <a:gd name="T40" fmla="*/ 1033 w 1142"/>
                <a:gd name="T41" fmla="*/ 777 h 1146"/>
                <a:gd name="T42" fmla="*/ 1040 w 1142"/>
                <a:gd name="T43" fmla="*/ 767 h 1146"/>
                <a:gd name="T44" fmla="*/ 1060 w 1142"/>
                <a:gd name="T45" fmla="*/ 736 h 1146"/>
                <a:gd name="T46" fmla="*/ 1073 w 1142"/>
                <a:gd name="T47" fmla="*/ 714 h 1146"/>
                <a:gd name="T48" fmla="*/ 1085 w 1142"/>
                <a:gd name="T49" fmla="*/ 684 h 1146"/>
                <a:gd name="T50" fmla="*/ 1098 w 1142"/>
                <a:gd name="T51" fmla="*/ 649 h 1146"/>
                <a:gd name="T52" fmla="*/ 1112 w 1142"/>
                <a:gd name="T53" fmla="*/ 605 h 1146"/>
                <a:gd name="T54" fmla="*/ 1123 w 1142"/>
                <a:gd name="T55" fmla="*/ 556 h 1146"/>
                <a:gd name="T56" fmla="*/ 1133 w 1142"/>
                <a:gd name="T57" fmla="*/ 502 h 1146"/>
                <a:gd name="T58" fmla="*/ 1140 w 1142"/>
                <a:gd name="T59" fmla="*/ 439 h 1146"/>
                <a:gd name="T60" fmla="*/ 1142 w 1142"/>
                <a:gd name="T61" fmla="*/ 368 h 1146"/>
                <a:gd name="T62" fmla="*/ 1142 w 1142"/>
                <a:gd name="T63" fmla="*/ 289 h 1146"/>
                <a:gd name="T64" fmla="*/ 1136 w 1142"/>
                <a:gd name="T65" fmla="*/ 199 h 1146"/>
                <a:gd name="T66" fmla="*/ 1127 w 1142"/>
                <a:gd name="T67" fmla="*/ 105 h 1146"/>
                <a:gd name="T68" fmla="*/ 1110 w 1142"/>
                <a:gd name="T69" fmla="*/ 0 h 11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42"/>
                <a:gd name="T106" fmla="*/ 0 h 1146"/>
                <a:gd name="T107" fmla="*/ 1142 w 1142"/>
                <a:gd name="T108" fmla="*/ 1146 h 11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2" h="1146">
                  <a:moveTo>
                    <a:pt x="0" y="1144"/>
                  </a:moveTo>
                  <a:lnTo>
                    <a:pt x="36" y="1146"/>
                  </a:lnTo>
                  <a:lnTo>
                    <a:pt x="132" y="1144"/>
                  </a:lnTo>
                  <a:lnTo>
                    <a:pt x="200" y="1142"/>
                  </a:lnTo>
                  <a:lnTo>
                    <a:pt x="274" y="1136"/>
                  </a:lnTo>
                  <a:lnTo>
                    <a:pt x="355" y="1131"/>
                  </a:lnTo>
                  <a:lnTo>
                    <a:pt x="438" y="1119"/>
                  </a:lnTo>
                  <a:lnTo>
                    <a:pt x="526" y="1106"/>
                  </a:lnTo>
                  <a:lnTo>
                    <a:pt x="614" y="1087"/>
                  </a:lnTo>
                  <a:lnTo>
                    <a:pt x="658" y="1075"/>
                  </a:lnTo>
                  <a:lnTo>
                    <a:pt x="701" y="1064"/>
                  </a:lnTo>
                  <a:lnTo>
                    <a:pt x="743" y="1050"/>
                  </a:lnTo>
                  <a:lnTo>
                    <a:pt x="783" y="1035"/>
                  </a:lnTo>
                  <a:lnTo>
                    <a:pt x="822" y="1017"/>
                  </a:lnTo>
                  <a:lnTo>
                    <a:pt x="860" y="998"/>
                  </a:lnTo>
                  <a:lnTo>
                    <a:pt x="895" y="979"/>
                  </a:lnTo>
                  <a:lnTo>
                    <a:pt x="927" y="958"/>
                  </a:lnTo>
                  <a:lnTo>
                    <a:pt x="958" y="935"/>
                  </a:lnTo>
                  <a:lnTo>
                    <a:pt x="985" y="910"/>
                  </a:lnTo>
                  <a:lnTo>
                    <a:pt x="1012" y="883"/>
                  </a:lnTo>
                  <a:lnTo>
                    <a:pt x="1033" y="852"/>
                  </a:lnTo>
                  <a:lnTo>
                    <a:pt x="1040" y="841"/>
                  </a:lnTo>
                  <a:lnTo>
                    <a:pt x="1060" y="808"/>
                  </a:lnTo>
                  <a:lnTo>
                    <a:pt x="1073" y="783"/>
                  </a:lnTo>
                  <a:lnTo>
                    <a:pt x="1085" y="751"/>
                  </a:lnTo>
                  <a:lnTo>
                    <a:pt x="1098" y="712"/>
                  </a:lnTo>
                  <a:lnTo>
                    <a:pt x="1112" y="664"/>
                  </a:lnTo>
                  <a:lnTo>
                    <a:pt x="1123" y="610"/>
                  </a:lnTo>
                  <a:lnTo>
                    <a:pt x="1133" y="551"/>
                  </a:lnTo>
                  <a:lnTo>
                    <a:pt x="1140" y="482"/>
                  </a:lnTo>
                  <a:lnTo>
                    <a:pt x="1142" y="403"/>
                  </a:lnTo>
                  <a:lnTo>
                    <a:pt x="1142" y="317"/>
                  </a:lnTo>
                  <a:lnTo>
                    <a:pt x="1136" y="219"/>
                  </a:lnTo>
                  <a:lnTo>
                    <a:pt x="1127" y="115"/>
                  </a:lnTo>
                  <a:lnTo>
                    <a:pt x="1110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19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0" hangingPunct="0">
                <a:defRPr/>
              </a:pPr>
              <a:endParaRPr kumimoji="0" lang="en-US">
                <a:ea typeface="+mn-ea"/>
              </a:endParaRPr>
            </a:p>
          </p:txBody>
        </p:sp>
        <p:sp>
          <p:nvSpPr>
            <p:cNvPr id="1038" name="フリーフォーム 23"/>
            <p:cNvSpPr>
              <a:spLocks/>
            </p:cNvSpPr>
            <p:nvPr/>
          </p:nvSpPr>
          <p:spPr bwMode="auto">
            <a:xfrm>
              <a:off x="3381" y="1608"/>
              <a:ext cx="296" cy="246"/>
            </a:xfrm>
            <a:custGeom>
              <a:avLst/>
              <a:gdLst>
                <a:gd name="T0" fmla="*/ 0 w 309"/>
                <a:gd name="T1" fmla="*/ 0 h 263"/>
                <a:gd name="T2" fmla="*/ 32 w 309"/>
                <a:gd name="T3" fmla="*/ 14 h 263"/>
                <a:gd name="T4" fmla="*/ 64 w 309"/>
                <a:gd name="T5" fmla="*/ 30 h 263"/>
                <a:gd name="T6" fmla="*/ 105 w 309"/>
                <a:gd name="T7" fmla="*/ 52 h 263"/>
                <a:gd name="T8" fmla="*/ 125 w 309"/>
                <a:gd name="T9" fmla="*/ 65 h 263"/>
                <a:gd name="T10" fmla="*/ 148 w 309"/>
                <a:gd name="T11" fmla="*/ 80 h 263"/>
                <a:gd name="T12" fmla="*/ 169 w 309"/>
                <a:gd name="T13" fmla="*/ 94 h 263"/>
                <a:gd name="T14" fmla="*/ 187 w 309"/>
                <a:gd name="T15" fmla="*/ 111 h 263"/>
                <a:gd name="T16" fmla="*/ 207 w 309"/>
                <a:gd name="T17" fmla="*/ 128 h 263"/>
                <a:gd name="T18" fmla="*/ 223 w 309"/>
                <a:gd name="T19" fmla="*/ 147 h 263"/>
                <a:gd name="T20" fmla="*/ 239 w 309"/>
                <a:gd name="T21" fmla="*/ 168 h 263"/>
                <a:gd name="T22" fmla="*/ 250 w 309"/>
                <a:gd name="T23" fmla="*/ 188 h 2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9"/>
                <a:gd name="T37" fmla="*/ 0 h 263"/>
                <a:gd name="T38" fmla="*/ 309 w 309"/>
                <a:gd name="T39" fmla="*/ 263 h 2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9" h="263">
                  <a:moveTo>
                    <a:pt x="0" y="0"/>
                  </a:moveTo>
                  <a:lnTo>
                    <a:pt x="39" y="19"/>
                  </a:lnTo>
                  <a:lnTo>
                    <a:pt x="79" y="42"/>
                  </a:lnTo>
                  <a:lnTo>
                    <a:pt x="131" y="73"/>
                  </a:lnTo>
                  <a:lnTo>
                    <a:pt x="156" y="90"/>
                  </a:lnTo>
                  <a:lnTo>
                    <a:pt x="183" y="111"/>
                  </a:lnTo>
                  <a:lnTo>
                    <a:pt x="209" y="132"/>
                  </a:lnTo>
                  <a:lnTo>
                    <a:pt x="232" y="155"/>
                  </a:lnTo>
                  <a:lnTo>
                    <a:pt x="257" y="180"/>
                  </a:lnTo>
                  <a:lnTo>
                    <a:pt x="277" y="205"/>
                  </a:lnTo>
                  <a:lnTo>
                    <a:pt x="296" y="234"/>
                  </a:lnTo>
                  <a:lnTo>
                    <a:pt x="309" y="263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19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0" hangingPunct="0">
                <a:defRPr/>
              </a:pPr>
              <a:endParaRPr kumimoji="0" lang="en-US">
                <a:ea typeface="+mn-ea"/>
              </a:endParaRPr>
            </a:p>
          </p:txBody>
        </p:sp>
        <p:sp>
          <p:nvSpPr>
            <p:cNvPr id="1039" name="フリーフォーム 24"/>
            <p:cNvSpPr>
              <a:spLocks/>
            </p:cNvSpPr>
            <p:nvPr/>
          </p:nvSpPr>
          <p:spPr bwMode="auto">
            <a:xfrm>
              <a:off x="2079" y="2576"/>
              <a:ext cx="951" cy="157"/>
            </a:xfrm>
            <a:custGeom>
              <a:avLst/>
              <a:gdLst>
                <a:gd name="T0" fmla="*/ 0 w 960"/>
                <a:gd name="T1" fmla="*/ 0 h 157"/>
                <a:gd name="T2" fmla="*/ 93 w 960"/>
                <a:gd name="T3" fmla="*/ 27 h 157"/>
                <a:gd name="T4" fmla="*/ 199 w 960"/>
                <a:gd name="T5" fmla="*/ 53 h 157"/>
                <a:gd name="T6" fmla="*/ 325 w 960"/>
                <a:gd name="T7" fmla="*/ 84 h 157"/>
                <a:gd name="T8" fmla="*/ 470 w 960"/>
                <a:gd name="T9" fmla="*/ 113 h 157"/>
                <a:gd name="T10" fmla="*/ 547 w 960"/>
                <a:gd name="T11" fmla="*/ 126 h 157"/>
                <a:gd name="T12" fmla="*/ 624 w 960"/>
                <a:gd name="T13" fmla="*/ 138 h 157"/>
                <a:gd name="T14" fmla="*/ 700 w 960"/>
                <a:gd name="T15" fmla="*/ 146 h 157"/>
                <a:gd name="T16" fmla="*/ 775 w 960"/>
                <a:gd name="T17" fmla="*/ 153 h 157"/>
                <a:gd name="T18" fmla="*/ 847 w 960"/>
                <a:gd name="T19" fmla="*/ 157 h 157"/>
                <a:gd name="T20" fmla="*/ 915 w 960"/>
                <a:gd name="T21" fmla="*/ 155 h 1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60"/>
                <a:gd name="T34" fmla="*/ 0 h 157"/>
                <a:gd name="T35" fmla="*/ 960 w 960"/>
                <a:gd name="T36" fmla="*/ 157 h 1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0" h="157">
                  <a:moveTo>
                    <a:pt x="0" y="0"/>
                  </a:moveTo>
                  <a:lnTo>
                    <a:pt x="98" y="27"/>
                  </a:lnTo>
                  <a:lnTo>
                    <a:pt x="209" y="53"/>
                  </a:lnTo>
                  <a:lnTo>
                    <a:pt x="340" y="84"/>
                  </a:lnTo>
                  <a:lnTo>
                    <a:pt x="493" y="113"/>
                  </a:lnTo>
                  <a:lnTo>
                    <a:pt x="572" y="126"/>
                  </a:lnTo>
                  <a:lnTo>
                    <a:pt x="654" y="138"/>
                  </a:lnTo>
                  <a:lnTo>
                    <a:pt x="735" y="146"/>
                  </a:lnTo>
                  <a:lnTo>
                    <a:pt x="812" y="153"/>
                  </a:lnTo>
                  <a:lnTo>
                    <a:pt x="887" y="157"/>
                  </a:lnTo>
                  <a:lnTo>
                    <a:pt x="960" y="155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19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0" hangingPunct="0">
                <a:defRPr/>
              </a:pPr>
              <a:endParaRPr kumimoji="0" lang="en-US">
                <a:ea typeface="+mn-ea"/>
              </a:endParaRPr>
            </a:p>
          </p:txBody>
        </p:sp>
      </p:grpSp>
      <p:sp>
        <p:nvSpPr>
          <p:cNvPr id="14" name="タイトル プレースホルダー 13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143000"/>
          </a:xfrm>
          <a:prstGeom prst="rect">
            <a:avLst/>
          </a:prstGeom>
          <a:effectLst>
            <a:softEdge rad="12700"/>
          </a:effectLst>
        </p:spPr>
        <p:txBody>
          <a:bodyPr vert="horz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031" name="テキスト プレースホルダー 12"/>
          <p:cNvSpPr>
            <a:spLocks noGrp="1"/>
          </p:cNvSpPr>
          <p:nvPr>
            <p:ph type="body" idx="1"/>
          </p:nvPr>
        </p:nvSpPr>
        <p:spPr bwMode="auto">
          <a:xfrm>
            <a:off x="457200" y="1601788"/>
            <a:ext cx="8229600" cy="46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8072430" y="5827532"/>
            <a:ext cx="1071570" cy="1036602"/>
            <a:chOff x="6357950" y="5000636"/>
            <a:chExt cx="1071570" cy="1036602"/>
          </a:xfrm>
          <a:solidFill>
            <a:schemeClr val="accent1">
              <a:alpha val="30000"/>
            </a:schemeClr>
          </a:solidFill>
        </p:grpSpPr>
        <p:sp>
          <p:nvSpPr>
            <p:cNvPr id="33" name="フリーフォーム 32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34" name="フリーフォーム 33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35" name="フリーフォーム 34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76" r:id="rId9"/>
    <p:sldLayoutId id="2147483685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glow rad="101600">
              <a:schemeClr val="bg2">
                <a:tint val="20000"/>
                <a:alpha val="60000"/>
              </a:schemeClr>
            </a:glow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itchFamily="2" charset="2"/>
        <a:buChar char="l"/>
        <a:defRPr kumimoji="1"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65000"/>
        <a:buFont typeface="Wingdings" pitchFamily="2" charset="2"/>
        <a:buChar char="l"/>
        <a:defRPr kumimoji="1" sz="28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60000"/>
        <a:buFont typeface="Wingdings" pitchFamily="2" charset="2"/>
        <a:buChar char="l"/>
        <a:defRPr kumimoji="1" sz="24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kumimoji="1" sz="20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2" charset="2"/>
        <a:buChar char="l"/>
        <a:defRPr kumimoji="1" sz="20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l"/>
        <a:defRPr kumimoji="1" sz="190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コンテンツ プレースホルダ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4525962"/>
          </a:xfrm>
          <a:ln w="57150">
            <a:solidFill>
              <a:srgbClr val="00B0F0"/>
            </a:solidFill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altLang="ja-JP" sz="4000" dirty="0" smtClean="0"/>
              <a:t>Japan </a:t>
            </a:r>
            <a:r>
              <a:rPr lang="en-US" altLang="ja-JP" sz="4000" dirty="0" smtClean="0"/>
              <a:t>Urology Association</a:t>
            </a:r>
          </a:p>
          <a:p>
            <a:pPr algn="ctr">
              <a:buFont typeface="Arial" charset="0"/>
              <a:buNone/>
            </a:pPr>
            <a:r>
              <a:rPr lang="en-US" altLang="ja-JP" sz="4400" b="1" dirty="0" smtClean="0"/>
              <a:t>Disclosure of COI </a:t>
            </a:r>
            <a:endParaRPr lang="en-US" altLang="ja-JP" sz="4400" b="1" dirty="0" smtClean="0"/>
          </a:p>
          <a:p>
            <a:pPr algn="ctr">
              <a:buFont typeface="Arial" charset="0"/>
              <a:buNone/>
            </a:pPr>
            <a:endParaRPr lang="en-US" altLang="ja-JP" sz="4400" dirty="0" smtClean="0"/>
          </a:p>
          <a:p>
            <a:pPr algn="ctr">
              <a:buFont typeface="Arial" charset="0"/>
              <a:buNone/>
            </a:pPr>
            <a:r>
              <a:rPr lang="en-US" altLang="ja-JP" dirty="0" smtClean="0"/>
              <a:t>Presenter</a:t>
            </a:r>
            <a:r>
              <a:rPr lang="en-US" altLang="ja-JP" dirty="0" smtClean="0"/>
              <a:t>		Shinji </a:t>
            </a:r>
            <a:r>
              <a:rPr lang="en-US" altLang="ja-JP" dirty="0" err="1" smtClean="0"/>
              <a:t>Kageyama</a:t>
            </a:r>
            <a:r>
              <a:rPr lang="en-US" altLang="ja-JP" dirty="0" smtClean="0"/>
              <a:t>, MD</a:t>
            </a:r>
          </a:p>
          <a:p>
            <a:pPr algn="just">
              <a:buFont typeface="Arial" charset="0"/>
              <a:buNone/>
            </a:pPr>
            <a:r>
              <a:rPr lang="ja-JP" altLang="en-US" dirty="0" smtClean="0"/>
              <a:t>　</a:t>
            </a:r>
            <a:r>
              <a:rPr lang="en-US" altLang="ja-JP" sz="2000" dirty="0" smtClean="0"/>
              <a:t>I </a:t>
            </a:r>
            <a:r>
              <a:rPr lang="en-US" altLang="ja-JP" sz="2000" dirty="0" smtClean="0"/>
              <a:t>declare that there are no conflicts of interest associated with this study.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7DC3C-6C01-4DAB-B821-34D2C8AA6B78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  <p:pic>
        <p:nvPicPr>
          <p:cNvPr id="3" name="図 2" descr="PC-3細胞の増殖に対するへスぺリジンの効果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828800"/>
            <a:ext cx="4419600" cy="3437955"/>
          </a:xfrm>
          <a:prstGeom prst="rect">
            <a:avLst/>
          </a:prstGeom>
        </p:spPr>
      </p:pic>
      <p:pic>
        <p:nvPicPr>
          <p:cNvPr id="4" name="図 3" descr="LNCap細胞の増殖に対するへスぺリジンの効果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828800"/>
            <a:ext cx="4375975" cy="342900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609600" y="418407"/>
            <a:ext cx="8000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spcBef>
                <a:spcPct val="20000"/>
              </a:spcBef>
              <a:buSzPct val="120000"/>
            </a:pPr>
            <a:r>
              <a:rPr kumimoji="0" lang="en-US" altLang="ja-JP" sz="2000" b="1" dirty="0" smtClean="0">
                <a:solidFill>
                  <a:srgbClr val="0F3BF7"/>
                </a:solidFill>
                <a:latin typeface="HGPｺﾞｼｯｸE" pitchFamily="50" charset="-128"/>
                <a:ea typeface="HGPｺﾞｼｯｸE" pitchFamily="50" charset="-128"/>
              </a:rPr>
              <a:t>Inhibition </a:t>
            </a:r>
            <a:r>
              <a:rPr kumimoji="0" lang="en-US" altLang="ja-JP" sz="2000" b="1" dirty="0" smtClean="0">
                <a:solidFill>
                  <a:srgbClr val="0F3BF7"/>
                </a:solidFill>
                <a:latin typeface="HGPｺﾞｼｯｸE" pitchFamily="50" charset="-128"/>
                <a:ea typeface="HGPｺﾞｼｯｸE" pitchFamily="50" charset="-128"/>
              </a:rPr>
              <a:t>of </a:t>
            </a:r>
            <a:r>
              <a:rPr kumimoji="0" lang="en-US" altLang="ja-JP" sz="2000" b="1" dirty="0" err="1" smtClean="0">
                <a:solidFill>
                  <a:srgbClr val="0F3BF7"/>
                </a:solidFill>
                <a:latin typeface="HGPｺﾞｼｯｸE" pitchFamily="50" charset="-128"/>
                <a:ea typeface="HGPｺﾞｼｯｸE" pitchFamily="50" charset="-128"/>
              </a:rPr>
              <a:t>LNCaP</a:t>
            </a:r>
            <a:r>
              <a:rPr kumimoji="0" lang="en-US" altLang="ja-JP" sz="2000" b="1" dirty="0" smtClean="0">
                <a:solidFill>
                  <a:srgbClr val="0F3BF7"/>
                </a:solidFill>
                <a:latin typeface="HGPｺﾞｼｯｸE" pitchFamily="50" charset="-128"/>
                <a:ea typeface="HGPｺﾞｼｯｸE" pitchFamily="50" charset="-128"/>
              </a:rPr>
              <a:t>, PC-3 cell Proliferation by Hesperidin</a:t>
            </a:r>
            <a:endParaRPr kumimoji="0" lang="ja-JP" altLang="en-US" sz="2000" b="1" dirty="0">
              <a:solidFill>
                <a:srgbClr val="0F3BF7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312248" y="5589473"/>
            <a:ext cx="6824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0070C0"/>
                </a:solidFill>
              </a:rPr>
              <a:t>Effective 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on both androgen dependent/non-dependent</a:t>
            </a:r>
          </a:p>
          <a:p>
            <a:endParaRPr lang="ja-JP" alt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0F3BF7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PC-3 derived </a:t>
            </a:r>
            <a:r>
              <a:rPr lang="en-US" sz="3200" b="1" dirty="0" err="1" smtClean="0">
                <a:solidFill>
                  <a:srgbClr val="0F3BF7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xenograft</a:t>
            </a:r>
            <a:r>
              <a:rPr lang="en-US" sz="3200" b="1" dirty="0" smtClean="0">
                <a:solidFill>
                  <a:srgbClr val="0F3BF7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model</a:t>
            </a:r>
            <a:endParaRPr lang="en-US" sz="3200" b="1" dirty="0">
              <a:solidFill>
                <a:srgbClr val="0F3BF7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03901-B5EB-46CF-92D0-F0C9D3067BC1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  <p:sp>
        <p:nvSpPr>
          <p:cNvPr id="140291" name="TextBox 4"/>
          <p:cNvSpPr txBox="1">
            <a:spLocks noChangeArrowheads="1"/>
          </p:cNvSpPr>
          <p:nvPr/>
        </p:nvSpPr>
        <p:spPr bwMode="auto">
          <a:xfrm>
            <a:off x="2855913" y="5562600"/>
            <a:ext cx="35575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ja-JP" sz="1200">
                <a:latin typeface="Times New Roman" pitchFamily="18" charset="0"/>
                <a:cs typeface="Times New Roman" pitchFamily="18" charset="0"/>
              </a:rPr>
              <a:t>Professor Min-Hsiung Pan, Taiwan University, Taiwan</a:t>
            </a:r>
          </a:p>
          <a:p>
            <a:pPr algn="ctr" eaLnBrk="0" hangingPunct="0"/>
            <a:r>
              <a:rPr kumimoji="0" lang="en-US" altLang="ja-JP" sz="1200">
                <a:latin typeface="Times New Roman" pitchFamily="18" charset="0"/>
                <a:cs typeface="Times New Roman" pitchFamily="18" charset="0"/>
              </a:rPr>
              <a:t>Professor Chi-Tang Ho, Rutgers University, USA </a:t>
            </a:r>
          </a:p>
          <a:p>
            <a:pPr algn="ctr" eaLnBrk="0" hangingPunct="0"/>
            <a:r>
              <a:rPr kumimoji="0" lang="en-US" altLang="ja-JP" sz="1200" i="1">
                <a:latin typeface="Times New Roman" pitchFamily="18" charset="0"/>
                <a:cs typeface="Times New Roman" pitchFamily="18" charset="0"/>
              </a:rPr>
              <a:t>Food &amp; Function</a:t>
            </a:r>
            <a:r>
              <a:rPr kumimoji="0" lang="en-US" altLang="ja-JP" sz="1200">
                <a:latin typeface="Times New Roman" pitchFamily="18" charset="0"/>
                <a:cs typeface="Times New Roman" pitchFamily="18" charset="0"/>
              </a:rPr>
              <a:t>, 2013, DOI: 10.1039/c3fo60037h</a:t>
            </a:r>
          </a:p>
        </p:txBody>
      </p:sp>
      <p:pic>
        <p:nvPicPr>
          <p:cNvPr id="14029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24000"/>
            <a:ext cx="88392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4"/>
          <p:cNvSpPr>
            <a:spLocks noGrp="1"/>
          </p:cNvSpPr>
          <p:nvPr>
            <p:ph type="title" idx="4294967295"/>
          </p:nvPr>
        </p:nvSpPr>
        <p:spPr bwMode="auto">
          <a:noFill/>
          <a:effec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ja-JP" b="1" smtClean="0">
                <a:effectLst/>
                <a:ea typeface="ＭＳ Ｐゴシック" charset="-128"/>
              </a:rPr>
              <a:t>Results</a:t>
            </a:r>
          </a:p>
        </p:txBody>
      </p:sp>
      <p:pic>
        <p:nvPicPr>
          <p:cNvPr id="143362" name="Picture 5" descr="PC3ラインIP増殖抑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411480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3" name="Picture 6" descr="PC3ライン経口増殖抑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752600"/>
            <a:ext cx="3810000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4" name="Rectangle 7"/>
          <p:cNvSpPr>
            <a:spLocks noChangeArrowheads="1"/>
          </p:cNvSpPr>
          <p:nvPr/>
        </p:nvSpPr>
        <p:spPr bwMode="auto">
          <a:xfrm>
            <a:off x="457200" y="4876800"/>
            <a:ext cx="33137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2000" b="1" dirty="0" smtClean="0">
                <a:ea typeface="HGSｺﾞｼｯｸE" pitchFamily="50" charset="-128"/>
              </a:rPr>
              <a:t>Inhibit </a:t>
            </a:r>
            <a:r>
              <a:rPr kumimoji="0" lang="en-US" altLang="ja-JP" sz="2000" b="1" dirty="0" smtClean="0">
                <a:ea typeface="HGSｺﾞｼｯｸE" pitchFamily="50" charset="-128"/>
              </a:rPr>
              <a:t>tumor proliferation</a:t>
            </a:r>
          </a:p>
          <a:p>
            <a:r>
              <a:rPr kumimoji="0" lang="en-US" altLang="ja-JP" sz="2000" b="1" dirty="0" smtClean="0">
                <a:ea typeface="HGSｺﾞｼｯｸE" pitchFamily="50" charset="-128"/>
              </a:rPr>
              <a:t> (peritoneal application)</a:t>
            </a:r>
          </a:p>
          <a:p>
            <a:endParaRPr kumimoji="0" lang="ja-JP" altLang="en-US" sz="2400" b="1" dirty="0">
              <a:ea typeface="HGSｺﾞｼｯｸE" pitchFamily="50" charset="-128"/>
            </a:endParaRPr>
          </a:p>
        </p:txBody>
      </p:sp>
      <p:sp>
        <p:nvSpPr>
          <p:cNvPr id="143365" name="Rectangle 8"/>
          <p:cNvSpPr>
            <a:spLocks noChangeArrowheads="1"/>
          </p:cNvSpPr>
          <p:nvPr/>
        </p:nvSpPr>
        <p:spPr bwMode="auto">
          <a:xfrm>
            <a:off x="4800600" y="4876800"/>
            <a:ext cx="33137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/>
            <a:r>
              <a:rPr kumimoji="0" lang="en-US" altLang="ja-JP" sz="2000" b="1" dirty="0" smtClean="0">
                <a:solidFill>
                  <a:prstClr val="black"/>
                </a:solidFill>
                <a:ea typeface="HGSｺﾞｼｯｸE" pitchFamily="50" charset="-128"/>
              </a:rPr>
              <a:t>Inhibit </a:t>
            </a:r>
            <a:r>
              <a:rPr kumimoji="0" lang="en-US" altLang="ja-JP" sz="2000" b="1" dirty="0">
                <a:solidFill>
                  <a:prstClr val="black"/>
                </a:solidFill>
                <a:ea typeface="HGSｺﾞｼｯｸE" pitchFamily="50" charset="-128"/>
              </a:rPr>
              <a:t>tumor proliferation</a:t>
            </a:r>
          </a:p>
          <a:p>
            <a:r>
              <a:rPr kumimoji="0" lang="en-US" altLang="ja-JP" sz="2000" b="1" dirty="0" smtClean="0">
                <a:ea typeface="HGSｺﾞｼｯｸE" pitchFamily="50" charset="-128"/>
              </a:rPr>
              <a:t>(oral application)</a:t>
            </a:r>
            <a:endParaRPr kumimoji="0" lang="ja-JP" altLang="en-US" sz="2000" b="1" dirty="0">
              <a:ea typeface="HGSｺﾞｼｯｸE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85800" y="6010809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solidFill>
                  <a:srgbClr val="0070C0"/>
                </a:solidFill>
              </a:rPr>
              <a:t>Oral </a:t>
            </a:r>
            <a:r>
              <a:rPr lang="en-US" altLang="ja-JP" sz="1600" b="1" dirty="0" smtClean="0">
                <a:solidFill>
                  <a:srgbClr val="0070C0"/>
                </a:solidFill>
              </a:rPr>
              <a:t>application proved to be effective against androgen non-dependent cancer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7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1143000" y="167640"/>
            <a:ext cx="6858000" cy="838200"/>
          </a:xfrm>
          <a:noFill/>
          <a:effec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ja-JP" sz="2400" dirty="0" smtClean="0">
                <a:effectLst/>
                <a:ea typeface="ＭＳ Ｐゴシック" charset="-128"/>
              </a:rPr>
              <a:t>Case  </a:t>
            </a:r>
            <a:r>
              <a:rPr lang="en-US" altLang="ja-JP" sz="2400" dirty="0" smtClean="0">
                <a:effectLst/>
                <a:ea typeface="ＭＳ Ｐゴシック" charset="-128"/>
              </a:rPr>
              <a:t>61-year-old patient (presently 71 years old)</a:t>
            </a:r>
            <a:endParaRPr lang="ja-JP" altLang="en-US" sz="2400" dirty="0" smtClean="0">
              <a:effectLst/>
              <a:ea typeface="ＭＳ Ｐゴシック" charset="-128"/>
            </a:endParaRPr>
          </a:p>
        </p:txBody>
      </p:sp>
      <p:sp>
        <p:nvSpPr>
          <p:cNvPr id="122892" name="AutoShape 11"/>
          <p:cNvSpPr>
            <a:spLocks noChangeArrowheads="1"/>
          </p:cNvSpPr>
          <p:nvPr/>
        </p:nvSpPr>
        <p:spPr bwMode="auto">
          <a:xfrm>
            <a:off x="5791200" y="1371600"/>
            <a:ext cx="228600" cy="1295400"/>
          </a:xfrm>
          <a:prstGeom prst="downArrow">
            <a:avLst>
              <a:gd name="adj1" fmla="val 50000"/>
              <a:gd name="adj2" fmla="val 1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22893" name="Rectangle 12"/>
          <p:cNvSpPr>
            <a:spLocks noChangeArrowheads="1"/>
          </p:cNvSpPr>
          <p:nvPr/>
        </p:nvSpPr>
        <p:spPr bwMode="auto">
          <a:xfrm>
            <a:off x="6172200" y="990600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ja-JP" sz="1600" b="1" dirty="0" smtClean="0">
                <a:latin typeface="HGSｺﾞｼｯｸE" pitchFamily="50" charset="-128"/>
                <a:ea typeface="HGSｺﾞｼｯｸE" pitchFamily="50" charset="-128"/>
              </a:rPr>
              <a:t>Began </a:t>
            </a:r>
            <a:r>
              <a:rPr kumimoji="0" lang="en-US" altLang="ja-JP" sz="1600" b="1" dirty="0" smtClean="0">
                <a:latin typeface="HGSｺﾞｼｯｸE" pitchFamily="50" charset="-128"/>
                <a:ea typeface="HGSｺﾞｼｯｸE" pitchFamily="50" charset="-128"/>
              </a:rPr>
              <a:t>GL oral application</a:t>
            </a:r>
            <a:endParaRPr kumimoji="0" lang="ja-JP" altLang="en-US" sz="1600" b="1" dirty="0">
              <a:latin typeface="HGSｺﾞｼｯｸE" pitchFamily="50" charset="-128"/>
              <a:ea typeface="HGSｺﾞｼｯｸE" pitchFamily="50" charset="-128"/>
            </a:endParaRPr>
          </a:p>
          <a:p>
            <a:endParaRPr kumimoji="0" lang="en-US" altLang="ja-JP" sz="2000" b="1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1600200" y="1600200"/>
            <a:ext cx="228600" cy="1295400"/>
          </a:xfrm>
          <a:prstGeom prst="downArrow">
            <a:avLst>
              <a:gd name="adj1" fmla="val 50000"/>
              <a:gd name="adj2" fmla="val 141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42900" y="1003502"/>
            <a:ext cx="3467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ja-JP" b="1" dirty="0" smtClean="0">
                <a:latin typeface="HGSｺﾞｼｯｸE" pitchFamily="50" charset="-128"/>
                <a:ea typeface="HGSｺﾞｼｯｸE" pitchFamily="50" charset="-128"/>
              </a:rPr>
              <a:t>Began </a:t>
            </a:r>
            <a:r>
              <a:rPr kumimoji="0" lang="en-US" altLang="ja-JP" b="1" dirty="0" smtClean="0">
                <a:latin typeface="HGSｺﾞｼｯｸE" pitchFamily="50" charset="-128"/>
                <a:ea typeface="HGSｺﾞｼｯｸE" pitchFamily="50" charset="-128"/>
              </a:rPr>
              <a:t>observation at my clinic</a:t>
            </a:r>
            <a:endParaRPr kumimoji="0" lang="ja-JP" altLang="en-US" b="1" dirty="0">
              <a:latin typeface="HGSｺﾞｼｯｸE" pitchFamily="50" charset="-128"/>
              <a:ea typeface="HGSｺﾞｼｯｸE" pitchFamily="50" charset="-128"/>
            </a:endParaRPr>
          </a:p>
          <a:p>
            <a:endParaRPr kumimoji="0" lang="en-US" altLang="ja-JP" b="1" dirty="0">
              <a:latin typeface="HGSｺﾞｼｯｸE" pitchFamily="50" charset="-128"/>
              <a:ea typeface="HGSｺﾞｼｯｸE" pitchFamily="50" charset="-128"/>
            </a:endParaRPr>
          </a:p>
        </p:txBody>
      </p:sp>
      <p:graphicFrame>
        <p:nvGraphicFramePr>
          <p:cNvPr id="15" name="グラフ 14"/>
          <p:cNvGraphicFramePr/>
          <p:nvPr/>
        </p:nvGraphicFramePr>
        <p:xfrm>
          <a:off x="914400" y="2057400"/>
          <a:ext cx="7543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14400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前立腺がんに対する</a:t>
            </a:r>
            <a:r>
              <a:rPr lang="en-US" altLang="ja-JP" sz="2400" dirty="0" smtClean="0"/>
              <a:t>GL</a:t>
            </a:r>
            <a:r>
              <a:rPr lang="ja-JP" altLang="en-US" sz="2400" dirty="0" smtClean="0"/>
              <a:t>使用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GL Oral Application against Prostate Cancer</a:t>
            </a:r>
            <a:endParaRPr kumimoji="1" lang="ja-JP" altLang="en-US" sz="2400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E2423-51B1-4893-848F-B04CE6B4BACB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735261"/>
              </p:ext>
            </p:extLst>
          </p:nvPr>
        </p:nvGraphicFramePr>
        <p:xfrm>
          <a:off x="304800" y="1447800"/>
          <a:ext cx="8455323" cy="4291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762000"/>
                <a:gridCol w="855643"/>
                <a:gridCol w="1049357"/>
                <a:gridCol w="838200"/>
                <a:gridCol w="838200"/>
                <a:gridCol w="3197523"/>
              </a:tblGrid>
              <a:tr h="731762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Year</a:t>
                      </a:r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started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Age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Years</a:t>
                      </a:r>
                      <a:r>
                        <a:rPr kumimoji="1" lang="en-US" altLang="ja-JP" sz="1400" baseline="0" dirty="0" smtClean="0"/>
                        <a:t> </a:t>
                      </a:r>
                      <a:r>
                        <a:rPr kumimoji="1" lang="en-US" altLang="ja-JP" sz="1400" baseline="0" dirty="0" smtClean="0"/>
                        <a:t>of </a:t>
                      </a:r>
                      <a:r>
                        <a:rPr kumimoji="1" lang="en-US" altLang="ja-JP" sz="1400" baseline="0" dirty="0" err="1" smtClean="0"/>
                        <a:t>applica-tion</a:t>
                      </a:r>
                      <a:endParaRPr kumimoji="1" lang="ja-JP" altLang="en-US" sz="14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Dosage</a:t>
                      </a:r>
                      <a:r>
                        <a:rPr kumimoji="1" lang="en-US" altLang="ja-JP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 CC)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PSA</a:t>
                      </a:r>
                      <a:endParaRPr kumimoji="1" lang="en-US" altLang="ja-JP" sz="1400" dirty="0" smtClean="0"/>
                    </a:p>
                    <a:p>
                      <a:r>
                        <a:rPr kumimoji="1" lang="en-US" altLang="ja-JP" sz="1400" dirty="0" smtClean="0"/>
                        <a:t>Starting</a:t>
                      </a:r>
                    </a:p>
                    <a:p>
                      <a:r>
                        <a:rPr kumimoji="1" lang="en-US" altLang="ja-JP" sz="1400" dirty="0" smtClean="0"/>
                        <a:t>PSA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Least </a:t>
                      </a:r>
                      <a:r>
                        <a:rPr kumimoji="1" lang="en-US" altLang="ja-JP" sz="1200" dirty="0" smtClean="0"/>
                        <a:t>PSA level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Other </a:t>
                      </a:r>
                      <a:r>
                        <a:rPr kumimoji="1" lang="en-US" altLang="ja-JP" dirty="0" smtClean="0"/>
                        <a:t>combined treatment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53958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2004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1yr.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10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278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1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LH-RH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/>
                </a:tc>
              </a:tr>
              <a:tr h="76132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2005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67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2yr.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15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24.4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13.3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LH-RH</a:t>
                      </a:r>
                    </a:p>
                    <a:p>
                      <a:r>
                        <a:rPr kumimoji="1" lang="ja-JP" altLang="en-US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（</a:t>
                      </a:r>
                      <a:r>
                        <a:rPr kumimoji="1" lang="en-US" altLang="ja-JP" sz="12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after </a:t>
                      </a:r>
                      <a:r>
                        <a:rPr kumimoji="1" lang="en-US" altLang="ja-JP" sz="12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application</a:t>
                      </a:r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13.3</a:t>
                      </a:r>
                      <a:r>
                        <a:rPr kumimoji="1" lang="ja-JP" altLang="en-US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⇒</a:t>
                      </a:r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0.03</a:t>
                      </a:r>
                      <a:r>
                        <a:rPr kumimoji="1" lang="ja-JP" altLang="en-US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）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/>
                </a:tc>
              </a:tr>
              <a:tr h="53958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2008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66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6yr.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10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0.3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0.03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aseline="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 </a:t>
                      </a:r>
                      <a:r>
                        <a:rPr kumimoji="1" lang="en-US" altLang="ja-JP" baseline="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after </a:t>
                      </a:r>
                      <a:r>
                        <a:rPr kumimoji="1" lang="en-US" altLang="ja-JP" baseline="0" dirty="0" err="1" smtClean="0">
                          <a:latin typeface="HGPｺﾞｼｯｸE" pitchFamily="50" charset="-128"/>
                          <a:ea typeface="HGPｺﾞｼｯｸE" pitchFamily="50" charset="-128"/>
                        </a:rPr>
                        <a:t>brachy</a:t>
                      </a:r>
                      <a:r>
                        <a:rPr kumimoji="1" lang="en-US" altLang="ja-JP" baseline="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 therapy</a:t>
                      </a:r>
                      <a:endParaRPr kumimoji="1" lang="en-US" altLang="ja-JP" dirty="0" smtClean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/>
                </a:tc>
              </a:tr>
              <a:tr h="53958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2012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70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2yr.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10</a:t>
                      </a:r>
                      <a:r>
                        <a:rPr kumimoji="1" lang="ja-JP" altLang="en-US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～</a:t>
                      </a:r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30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0.2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0.05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latin typeface="HGPｺﾞｼｯｸE" pitchFamily="50" charset="-128"/>
                          <a:ea typeface="HGPｺﾞｼｯｸE" pitchFamily="50" charset="-128"/>
                        </a:rPr>
                        <a:t>daVinc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/>
                </a:tc>
              </a:tr>
              <a:tr h="53958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1.5yr.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30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16.1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10.5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 </a:t>
                      </a:r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with other supplement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/>
                </a:tc>
              </a:tr>
              <a:tr h="53958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2014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71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4mos.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15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10.1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6.9</a:t>
                      </a:r>
                    </a:p>
                    <a:p>
                      <a:pPr algn="ctr"/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 </a:t>
                      </a:r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none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304800" y="6358068"/>
            <a:ext cx="86683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latin typeface="HG創英角ｺﾞｼｯｸUB" pitchFamily="49" charset="-128"/>
                <a:ea typeface="HG創英角ｺﾞｼｯｸUB" pitchFamily="49" charset="-128"/>
              </a:rPr>
              <a:t>Data </a:t>
            </a:r>
            <a:r>
              <a:rPr lang="en-US" altLang="ja-JP" sz="1400" dirty="0" smtClean="0">
                <a:latin typeface="HG創英角ｺﾞｼｯｸUB" pitchFamily="49" charset="-128"/>
                <a:ea typeface="HG創英角ｺﾞｼｯｸUB" pitchFamily="49" charset="-128"/>
              </a:rPr>
              <a:t>provided by </a:t>
            </a:r>
            <a:r>
              <a:rPr lang="en-US" altLang="ja-JP" sz="1400" dirty="0" err="1" smtClean="0">
                <a:latin typeface="HG創英角ｺﾞｼｯｸUB" pitchFamily="49" charset="-128"/>
                <a:ea typeface="HG創英角ｺﾞｼｯｸUB" pitchFamily="49" charset="-128"/>
              </a:rPr>
              <a:t>Miyauchi</a:t>
            </a:r>
            <a:r>
              <a:rPr lang="en-US" altLang="ja-JP" sz="1400" dirty="0" smtClean="0">
                <a:latin typeface="HG創英角ｺﾞｼｯｸUB" pitchFamily="49" charset="-128"/>
                <a:ea typeface="HG創英角ｺﾞｼｯｸUB" pitchFamily="49" charset="-128"/>
              </a:rPr>
              <a:t> Citrus Research Center, Ltd. </a:t>
            </a:r>
            <a:endParaRPr lang="ja-JP" altLang="en-US" sz="14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7543800" cy="1295400"/>
          </a:xfrm>
        </p:spPr>
        <p:txBody>
          <a:bodyPr/>
          <a:lstStyle/>
          <a:p>
            <a:r>
              <a:rPr lang="en-US" altLang="ja-JP" dirty="0" smtClean="0"/>
              <a:t> </a:t>
            </a:r>
            <a:r>
              <a:rPr lang="en-US" altLang="ja-JP" dirty="0" smtClean="0"/>
              <a:t>Issues to be considered</a:t>
            </a:r>
            <a:endParaRPr kumimoji="1"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half" idx="1"/>
          </p:nvPr>
        </p:nvSpPr>
        <p:spPr>
          <a:xfrm>
            <a:off x="990600" y="1752600"/>
            <a:ext cx="7315200" cy="4411662"/>
          </a:xfrm>
        </p:spPr>
        <p:txBody>
          <a:bodyPr/>
          <a:lstStyle/>
          <a:p>
            <a:r>
              <a:rPr lang="en-US" altLang="ja-JP" sz="2400" dirty="0" smtClean="0"/>
              <a:t>Considering </a:t>
            </a:r>
            <a:r>
              <a:rPr lang="en-US" altLang="ja-JP" sz="2400" dirty="0" smtClean="0"/>
              <a:t>this case, was Increased PSA at the beginning of this observation at my clinic a </a:t>
            </a:r>
            <a:r>
              <a:rPr lang="en-US" altLang="ja-JP" sz="2400" dirty="0" err="1" smtClean="0"/>
              <a:t>palindromia</a:t>
            </a:r>
            <a:r>
              <a:rPr lang="en-US" altLang="ja-JP" sz="2400" dirty="0" smtClean="0"/>
              <a:t> of cancer?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Considering </a:t>
            </a:r>
            <a:r>
              <a:rPr lang="en-US" altLang="ja-JP" sz="2400" dirty="0" smtClean="0"/>
              <a:t>decreased PSA by GL application, simply treated inflammation? </a:t>
            </a:r>
          </a:p>
          <a:p>
            <a:pPr lvl="1"/>
            <a:r>
              <a:rPr lang="en-US" altLang="ja-JP" sz="2400" dirty="0" smtClean="0"/>
              <a:t>Recommended </a:t>
            </a:r>
            <a:r>
              <a:rPr lang="en-US" altLang="ja-JP" sz="2400" dirty="0" smtClean="0"/>
              <a:t>strongly another biopsy </a:t>
            </a:r>
          </a:p>
          <a:p>
            <a:r>
              <a:rPr lang="en-US" altLang="ja-JP" sz="2400" dirty="0" smtClean="0"/>
              <a:t>Unclear </a:t>
            </a:r>
            <a:r>
              <a:rPr lang="en-US" altLang="ja-JP" sz="2400" dirty="0" smtClean="0"/>
              <a:t>most adequate dosage of GL 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What </a:t>
            </a:r>
            <a:r>
              <a:rPr lang="en-US" altLang="ja-JP" sz="2400" dirty="0" smtClean="0"/>
              <a:t>about testosterone level?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Require </a:t>
            </a:r>
            <a:r>
              <a:rPr lang="en-US" altLang="ja-JP" sz="2400" dirty="0" smtClean="0"/>
              <a:t>longer observation</a:t>
            </a:r>
            <a:endParaRPr kumimoji="1" lang="ja-JP" altLang="en-US" sz="2400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E2423-51B1-4893-848F-B04CE6B4BACB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5"/>
          <p:cNvSpPr>
            <a:spLocks noGrp="1"/>
          </p:cNvSpPr>
          <p:nvPr>
            <p:ph type="title" idx="4294967295"/>
          </p:nvPr>
        </p:nvSpPr>
        <p:spPr bwMode="auto">
          <a:noFill/>
          <a:effec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ja-JP" b="1" smtClean="0">
                <a:effectLst/>
                <a:ea typeface="ＭＳ Ｐゴシック" charset="-128"/>
              </a:rPr>
              <a:t>Acitive Surveillance</a:t>
            </a:r>
          </a:p>
        </p:txBody>
      </p:sp>
      <p:sp>
        <p:nvSpPr>
          <p:cNvPr id="13314" name="Rectangle 6"/>
          <p:cNvSpPr>
            <a:spLocks noGrp="1"/>
          </p:cNvSpPr>
          <p:nvPr>
            <p:ph type="body" idx="4294967295"/>
          </p:nvPr>
        </p:nvSpPr>
        <p:spPr>
          <a:xfrm>
            <a:off x="914400" y="1600200"/>
            <a:ext cx="7543800" cy="4684713"/>
          </a:xfrm>
        </p:spPr>
        <p:txBody>
          <a:bodyPr/>
          <a:lstStyle/>
          <a:p>
            <a:r>
              <a:rPr lang="en-US" altLang="ja-JP" sz="3600" dirty="0" smtClean="0">
                <a:ea typeface="ＭＳ Ｐゴシック" charset="-128"/>
              </a:rPr>
              <a:t>AS: chose progress observation approach rather than actual </a:t>
            </a:r>
            <a:r>
              <a:rPr lang="en-US" altLang="ja-JP" sz="3600" dirty="0" err="1" smtClean="0">
                <a:ea typeface="ＭＳ Ｐゴシック" charset="-128"/>
              </a:rPr>
              <a:t>carcinostatic</a:t>
            </a:r>
            <a:r>
              <a:rPr lang="en-US" altLang="ja-JP" sz="3600" dirty="0" smtClean="0">
                <a:ea typeface="ＭＳ Ｐゴシック" charset="-128"/>
              </a:rPr>
              <a:t> treatment</a:t>
            </a:r>
            <a:endParaRPr lang="ja-JP" altLang="en-US" sz="3600" dirty="0" smtClean="0">
              <a:ea typeface="ＭＳ Ｐゴシック" charset="-128"/>
            </a:endParaRPr>
          </a:p>
          <a:p>
            <a:r>
              <a:rPr lang="en-US" altLang="ja-JP" sz="3600" dirty="0" smtClean="0">
                <a:ea typeface="ＭＳ Ｐゴシック" charset="-128"/>
              </a:rPr>
              <a:t>Feel </a:t>
            </a:r>
            <a:r>
              <a:rPr lang="en-US" altLang="ja-JP" sz="3600" dirty="0" smtClean="0">
                <a:ea typeface="ＭＳ Ｐゴシック" charset="-128"/>
              </a:rPr>
              <a:t>uneasiness by patients</a:t>
            </a:r>
            <a:endParaRPr lang="ja-JP" altLang="en-US" sz="3600" dirty="0" smtClean="0">
              <a:ea typeface="ＭＳ Ｐゴシック" charset="-128"/>
            </a:endParaRPr>
          </a:p>
          <a:p>
            <a:r>
              <a:rPr lang="en-US" altLang="ja-JP" sz="3600" dirty="0" smtClean="0">
                <a:ea typeface="ＭＳ Ｐゴシック" charset="-128"/>
              </a:rPr>
              <a:t>Received </a:t>
            </a:r>
            <a:r>
              <a:rPr lang="en-US" altLang="ja-JP" sz="3600" dirty="0" smtClean="0">
                <a:ea typeface="ＭＳ Ｐゴシック" charset="-128"/>
              </a:rPr>
              <a:t>many inquiries by patients seeking </a:t>
            </a:r>
            <a:r>
              <a:rPr lang="en-US" altLang="ja-JP" sz="3600" dirty="0" smtClean="0">
                <a:solidFill>
                  <a:srgbClr val="975C1E"/>
                </a:solidFill>
                <a:ea typeface="ＭＳ Ｐゴシック" charset="-128"/>
              </a:rPr>
              <a:t>for </a:t>
            </a:r>
            <a:r>
              <a:rPr lang="en-US" altLang="ja-JP" sz="3600" dirty="0">
                <a:solidFill>
                  <a:srgbClr val="975C1E"/>
                </a:solidFill>
                <a:ea typeface="ＭＳ Ｐゴシック" charset="-128"/>
              </a:rPr>
              <a:t>something better </a:t>
            </a:r>
            <a:r>
              <a:rPr lang="en-US" altLang="ja-JP" sz="3600" dirty="0" smtClean="0">
                <a:ea typeface="ＭＳ Ｐゴシック" charset="-128"/>
              </a:rPr>
              <a:t>once PSA level increases</a:t>
            </a:r>
            <a:endParaRPr lang="ja-JP" altLang="en-US" sz="3600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E2423-51B1-4893-848F-B04CE6B4BACB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  <p:sp>
        <p:nvSpPr>
          <p:cNvPr id="4" name="Rectangle 4"/>
          <p:cNvSpPr>
            <a:spLocks noGrp="1"/>
          </p:cNvSpPr>
          <p:nvPr>
            <p:ph type="title"/>
          </p:nvPr>
        </p:nvSpPr>
        <p:spPr bwMode="auto">
          <a:xfrm>
            <a:off x="381000" y="152400"/>
            <a:ext cx="8229600" cy="1143000"/>
          </a:xfrm>
          <a:noFill/>
          <a:effec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ja-JP" sz="3200" dirty="0" smtClean="0">
                <a:effectLst/>
                <a:ea typeface="ＭＳ Ｐゴシック" charset="-128"/>
              </a:rPr>
              <a:t>Case</a:t>
            </a:r>
            <a:r>
              <a:rPr lang="en-US" altLang="ja-JP" sz="3200" dirty="0" smtClean="0">
                <a:effectLst/>
                <a:ea typeface="ＭＳ Ｐゴシック" charset="-128"/>
              </a:rPr>
              <a:t>	61-year-old patient (presently 71 years old)</a:t>
            </a:r>
            <a:endParaRPr lang="ja-JP" altLang="en-US" sz="3200" dirty="0" smtClean="0">
              <a:effectLst/>
              <a:ea typeface="ＭＳ Ｐゴシック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14400" y="1295400"/>
            <a:ext cx="7696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HGPｺﾞｼｯｸE" pitchFamily="50" charset="-128"/>
                <a:ea typeface="HGPｺﾞｼｯｸE" pitchFamily="50" charset="-128"/>
              </a:rPr>
              <a:t>Patient’s </a:t>
            </a:r>
            <a:r>
              <a:rPr lang="en-US" altLang="ja-JP" sz="2000" dirty="0" smtClean="0">
                <a:latin typeface="HGPｺﾞｼｯｸE" pitchFamily="50" charset="-128"/>
                <a:ea typeface="HGPｺﾞｼｯｸE" pitchFamily="50" charset="-128"/>
              </a:rPr>
              <a:t>Option:  Observation of PSA level</a:t>
            </a:r>
          </a:p>
          <a:p>
            <a:pPr lvl="0"/>
            <a:r>
              <a:rPr lang="en-US" altLang="ja-JP" sz="2000" dirty="0" smtClean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History </a:t>
            </a:r>
            <a:r>
              <a:rPr lang="en-US" altLang="ja-JP" sz="20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of disease:</a:t>
            </a:r>
          </a:p>
          <a:p>
            <a:r>
              <a:rPr lang="en-US" altLang="ja-JP" sz="2000" dirty="0" smtClean="0">
                <a:latin typeface="HGPｺﾞｼｯｸE" pitchFamily="50" charset="-128"/>
                <a:ea typeface="HGPｺﾞｼｯｸE" pitchFamily="50" charset="-128"/>
              </a:rPr>
              <a:t>In </a:t>
            </a:r>
            <a:r>
              <a:rPr lang="en-US" altLang="ja-JP" sz="2000" dirty="0" smtClean="0">
                <a:latin typeface="HGPｺﾞｼｯｸE" pitchFamily="50" charset="-128"/>
                <a:ea typeface="HGPｺﾞｼｯｸE" pitchFamily="50" charset="-128"/>
              </a:rPr>
              <a:t>2004 Biopsy at one hospital in Hamamatsu City and detected PSA 5.2 and </a:t>
            </a:r>
            <a:r>
              <a:rPr lang="en-US" altLang="ja-JP" sz="2000" dirty="0" smtClean="0">
                <a:latin typeface="HGPｺﾞｼｯｸE" pitchFamily="50" charset="-128"/>
                <a:ea typeface="HGPｺﾞｼｯｸE" pitchFamily="50" charset="-128"/>
              </a:rPr>
              <a:t>found </a:t>
            </a:r>
            <a:r>
              <a:rPr lang="en-US" altLang="ja-JP" sz="2000" dirty="0" smtClean="0">
                <a:latin typeface="HGPｺﾞｼｯｸE" pitchFamily="50" charset="-128"/>
                <a:ea typeface="HGPｺﾞｼｯｸE" pitchFamily="50" charset="-128"/>
              </a:rPr>
              <a:t>that G3+4 was 2/6.  Diagnosis – T2aNoMo.  Selected “</a:t>
            </a:r>
            <a:r>
              <a:rPr lang="en-US" altLang="ja-JP" sz="2000" dirty="0" smtClean="0">
                <a:latin typeface="HGPｺﾞｼｯｸE" pitchFamily="50" charset="-128"/>
                <a:ea typeface="HGPｺﾞｼｯｸE" pitchFamily="50" charset="-128"/>
              </a:rPr>
              <a:t>progress observation</a:t>
            </a:r>
            <a:r>
              <a:rPr lang="en-US" altLang="ja-JP" sz="2000" dirty="0" smtClean="0">
                <a:latin typeface="HGPｺﾞｼｯｸE" pitchFamily="50" charset="-128"/>
                <a:ea typeface="HGPｺﾞｼｯｸE" pitchFamily="50" charset="-128"/>
              </a:rPr>
              <a:t>” per his request</a:t>
            </a:r>
            <a:r>
              <a:rPr lang="en-US" altLang="ja-JP" sz="2000" dirty="0" smtClean="0">
                <a:latin typeface="HGPｺﾞｼｯｸE" pitchFamily="50" charset="-128"/>
                <a:ea typeface="HGPｺﾞｼｯｸE" pitchFamily="50" charset="-128"/>
              </a:rPr>
              <a:t>.</a:t>
            </a:r>
          </a:p>
          <a:p>
            <a:endParaRPr lang="en-US" altLang="ja-JP" sz="2000" dirty="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en-US" altLang="ja-JP" sz="2000" dirty="0" smtClean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In </a:t>
            </a:r>
            <a:r>
              <a:rPr lang="en-US" altLang="ja-JP" sz="20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2006  re-biopsy at </a:t>
            </a:r>
            <a:r>
              <a:rPr lang="en-US" altLang="ja-JP" sz="2000" dirty="0" smtClean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the same hospital</a:t>
            </a:r>
            <a:endParaRPr lang="en-US" altLang="ja-JP" sz="2000" dirty="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en-US" altLang="ja-JP" sz="2000" dirty="0" smtClean="0">
                <a:latin typeface="HGPｺﾞｼｯｸE" pitchFamily="50" charset="-128"/>
                <a:ea typeface="HGPｺﾞｼｯｸE" pitchFamily="50" charset="-128"/>
              </a:rPr>
              <a:t>Decided </a:t>
            </a:r>
            <a:r>
              <a:rPr lang="en-US" altLang="ja-JP" sz="2000" dirty="0" smtClean="0">
                <a:latin typeface="HGPｺﾞｼｯｸE" pitchFamily="50" charset="-128"/>
                <a:ea typeface="HGPｺﾞｼｯｸE" pitchFamily="50" charset="-128"/>
              </a:rPr>
              <a:t>for continuation of “progress observation” for G3+4 was 1/6.</a:t>
            </a:r>
          </a:p>
          <a:p>
            <a:r>
              <a:rPr lang="en-US" altLang="ja-JP" sz="2000" dirty="0" smtClean="0">
                <a:latin typeface="HGPｺﾞｼｯｸE" pitchFamily="50" charset="-128"/>
                <a:ea typeface="HGPｺﾞｼｯｸE" pitchFamily="50" charset="-128"/>
              </a:rPr>
              <a:t>PSA </a:t>
            </a:r>
            <a:r>
              <a:rPr lang="en-US" altLang="ja-JP" sz="2000" dirty="0" smtClean="0">
                <a:latin typeface="HGPｺﾞｼｯｸE" pitchFamily="50" charset="-128"/>
                <a:ea typeface="HGPｺﾞｼｯｸE" pitchFamily="50" charset="-128"/>
              </a:rPr>
              <a:t>increased to 7.2 at most;  PSA stayed between 5 and </a:t>
            </a:r>
            <a:r>
              <a:rPr lang="en-US" altLang="ja-JP" sz="2000" dirty="0" smtClean="0">
                <a:latin typeface="HGPｺﾞｼｯｸE" pitchFamily="50" charset="-128"/>
                <a:ea typeface="HGPｺﾞｼｯｸE" pitchFamily="50" charset="-128"/>
              </a:rPr>
              <a:t>6</a:t>
            </a:r>
          </a:p>
          <a:p>
            <a:endParaRPr lang="en-US" altLang="ja-JP" sz="2000" dirty="0" smtClean="0">
              <a:latin typeface="HGPｺﾞｼｯｸE" pitchFamily="50" charset="-128"/>
              <a:ea typeface="HGPｺﾞｼｯｸE" pitchFamily="50" charset="-128"/>
            </a:endParaRPr>
          </a:p>
          <a:p>
            <a:pPr lvl="0"/>
            <a:r>
              <a:rPr lang="en-US" altLang="ja-JP" sz="2000" dirty="0" smtClean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In </a:t>
            </a:r>
            <a:r>
              <a:rPr lang="en-US" altLang="ja-JP" sz="20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April, 2013, a patient moved to Shizuoka City</a:t>
            </a:r>
          </a:p>
          <a:p>
            <a:r>
              <a:rPr lang="en-US" altLang="ja-JP" sz="2000" dirty="0" smtClean="0">
                <a:latin typeface="HGPｺﾞｼｯｸE" pitchFamily="50" charset="-128"/>
                <a:ea typeface="HGPｺﾞｼｯｸE" pitchFamily="50" charset="-128"/>
              </a:rPr>
              <a:t>Continued </a:t>
            </a:r>
            <a:r>
              <a:rPr lang="en-US" altLang="ja-JP" sz="2000" dirty="0" smtClean="0">
                <a:latin typeface="HGPｺﾞｼｯｸE" pitchFamily="50" charset="-128"/>
                <a:ea typeface="HGPｺﾞｼｯｸE" pitchFamily="50" charset="-128"/>
              </a:rPr>
              <a:t>“progress observation” at my clinic</a:t>
            </a:r>
          </a:p>
          <a:p>
            <a:r>
              <a:rPr lang="en-US" altLang="ja-JP" sz="2000" dirty="0" smtClean="0">
                <a:latin typeface="HGPｺﾞｼｯｸE" pitchFamily="50" charset="-128"/>
                <a:ea typeface="HGPｺﾞｼｯｸE" pitchFamily="50" charset="-128"/>
              </a:rPr>
              <a:t>Present </a:t>
            </a:r>
            <a:r>
              <a:rPr lang="en-US" altLang="ja-JP" sz="2000" dirty="0" smtClean="0">
                <a:latin typeface="HGPｺﾞｼｯｸE" pitchFamily="50" charset="-128"/>
                <a:ea typeface="HGPｺﾞｼｯｸE" pitchFamily="50" charset="-128"/>
              </a:rPr>
              <a:t>symptoms/test results:  TG, LDL-C is a little higher than limits; otherwise, no mentionable symptoms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7"/>
          <p:cNvSpPr>
            <a:spLocks noChangeArrowheads="1"/>
          </p:cNvSpPr>
          <p:nvPr/>
        </p:nvSpPr>
        <p:spPr bwMode="auto">
          <a:xfrm>
            <a:off x="1143000" y="685800"/>
            <a:ext cx="708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b="1" dirty="0">
                <a:latin typeface="HGSｺﾞｼｯｸE" pitchFamily="50" charset="-128"/>
                <a:ea typeface="HGSｺﾞｼｯｸE" pitchFamily="50" charset="-128"/>
              </a:rPr>
              <a:t>G3+4</a:t>
            </a:r>
          </a:p>
          <a:p>
            <a:endParaRPr kumimoji="0" lang="en-US" altLang="ja-JP" b="1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132102" name="AutoShape 8"/>
          <p:cNvSpPr>
            <a:spLocks noChangeArrowheads="1"/>
          </p:cNvSpPr>
          <p:nvPr/>
        </p:nvSpPr>
        <p:spPr bwMode="auto">
          <a:xfrm>
            <a:off x="1371600" y="1447800"/>
            <a:ext cx="152400" cy="1600200"/>
          </a:xfrm>
          <a:prstGeom prst="downArrow">
            <a:avLst>
              <a:gd name="adj1" fmla="val 50000"/>
              <a:gd name="adj2" fmla="val 2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32103" name="Rectangle 9"/>
          <p:cNvSpPr>
            <a:spLocks noChangeArrowheads="1"/>
          </p:cNvSpPr>
          <p:nvPr/>
        </p:nvSpPr>
        <p:spPr bwMode="auto">
          <a:xfrm>
            <a:off x="1981200" y="685800"/>
            <a:ext cx="708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b="1" dirty="0">
                <a:latin typeface="HGSｺﾞｼｯｸE" pitchFamily="50" charset="-128"/>
                <a:ea typeface="HGSｺﾞｼｯｸE" pitchFamily="50" charset="-128"/>
              </a:rPr>
              <a:t>G3+4</a:t>
            </a:r>
          </a:p>
          <a:p>
            <a:endParaRPr kumimoji="0" lang="en-US" altLang="ja-JP" b="1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132104" name="AutoShape 10"/>
          <p:cNvSpPr>
            <a:spLocks noChangeArrowheads="1"/>
          </p:cNvSpPr>
          <p:nvPr/>
        </p:nvSpPr>
        <p:spPr bwMode="auto">
          <a:xfrm>
            <a:off x="2133600" y="1447800"/>
            <a:ext cx="152400" cy="1524000"/>
          </a:xfrm>
          <a:prstGeom prst="downArrow">
            <a:avLst>
              <a:gd name="adj1" fmla="val 50000"/>
              <a:gd name="adj2" fmla="val 2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32105" name="AutoShape 11"/>
          <p:cNvSpPr>
            <a:spLocks noChangeArrowheads="1"/>
          </p:cNvSpPr>
          <p:nvPr/>
        </p:nvSpPr>
        <p:spPr bwMode="auto">
          <a:xfrm>
            <a:off x="5791200" y="1371600"/>
            <a:ext cx="228600" cy="1295400"/>
          </a:xfrm>
          <a:prstGeom prst="downArrow">
            <a:avLst>
              <a:gd name="adj1" fmla="val 50000"/>
              <a:gd name="adj2" fmla="val 141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32106" name="Rectangle 12"/>
          <p:cNvSpPr>
            <a:spLocks noChangeArrowheads="1"/>
          </p:cNvSpPr>
          <p:nvPr/>
        </p:nvSpPr>
        <p:spPr bwMode="auto">
          <a:xfrm>
            <a:off x="4838700" y="673141"/>
            <a:ext cx="3467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ja-JP" b="1" dirty="0" smtClean="0">
                <a:latin typeface="HGSｺﾞｼｯｸE" pitchFamily="50" charset="-128"/>
                <a:ea typeface="HGSｺﾞｼｯｸE" pitchFamily="50" charset="-128"/>
              </a:rPr>
              <a:t>Began </a:t>
            </a:r>
            <a:r>
              <a:rPr kumimoji="0" lang="en-US" altLang="ja-JP" b="1" dirty="0" smtClean="0">
                <a:latin typeface="HGSｺﾞｼｯｸE" pitchFamily="50" charset="-128"/>
                <a:ea typeface="HGSｺﾞｼｯｸE" pitchFamily="50" charset="-128"/>
              </a:rPr>
              <a:t>observation at my clinic</a:t>
            </a:r>
            <a:endParaRPr kumimoji="0" lang="en-US" altLang="ja-JP" b="1" dirty="0">
              <a:latin typeface="HGSｺﾞｼｯｸE" pitchFamily="50" charset="-128"/>
              <a:ea typeface="HGSｺﾞｼｯｸE" pitchFamily="50" charset="-128"/>
            </a:endParaRPr>
          </a:p>
        </p:txBody>
      </p:sp>
      <p:graphicFrame>
        <p:nvGraphicFramePr>
          <p:cNvPr id="15" name="グラフ 14"/>
          <p:cNvGraphicFramePr/>
          <p:nvPr/>
        </p:nvGraphicFramePr>
        <p:xfrm>
          <a:off x="762000" y="1828800"/>
          <a:ext cx="7620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1905000" y="1524000"/>
            <a:ext cx="1066800" cy="762000"/>
          </a:xfrm>
          <a:prstGeom prst="wedgeEllipseCallout">
            <a:avLst>
              <a:gd name="adj1" fmla="val -86507"/>
              <a:gd name="adj2" fmla="val 91227"/>
            </a:avLst>
          </a:prstGeom>
          <a:solidFill>
            <a:srgbClr val="ECA7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ja-JP" sz="2400" b="1"/>
              <a:t>2/6</a:t>
            </a: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3276600" y="1447800"/>
            <a:ext cx="1066800" cy="762000"/>
          </a:xfrm>
          <a:prstGeom prst="wedgeEllipseCallout">
            <a:avLst>
              <a:gd name="adj1" fmla="val -143024"/>
              <a:gd name="adj2" fmla="val 94884"/>
            </a:avLst>
          </a:prstGeom>
          <a:solidFill>
            <a:srgbClr val="ECA7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ja-JP" sz="2400" b="1"/>
              <a:t>1/6</a:t>
            </a:r>
          </a:p>
        </p:txBody>
      </p:sp>
      <p:pic>
        <p:nvPicPr>
          <p:cNvPr id="11" name="図 10" descr="0000000126629342.30100000.0000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3276600"/>
            <a:ext cx="3581400" cy="3581400"/>
          </a:xfrm>
          <a:prstGeom prst="rect">
            <a:avLst/>
          </a:prstGeom>
        </p:spPr>
      </p:pic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6172200" y="1371600"/>
            <a:ext cx="228600" cy="1295400"/>
          </a:xfrm>
          <a:prstGeom prst="downArrow">
            <a:avLst>
              <a:gd name="adj1" fmla="val 50000"/>
              <a:gd name="adj2" fmla="val 141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6400800" y="1447800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b="1" dirty="0" smtClean="0">
                <a:latin typeface="HGSｺﾞｼｯｸE" pitchFamily="50" charset="-128"/>
                <a:ea typeface="HGSｺﾞｼｯｸE" pitchFamily="50" charset="-128"/>
              </a:rPr>
              <a:t>MRI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5" grpId="0" animBg="1"/>
      <p:bldP spid="132106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/>
          </p:cNvSpPr>
          <p:nvPr>
            <p:ph type="title" idx="4294967295"/>
          </p:nvPr>
        </p:nvSpPr>
        <p:spPr bwMode="auto">
          <a:noFill/>
          <a:effec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ja-JP" sz="3200" b="1" dirty="0">
                <a:solidFill>
                  <a:srgbClr val="975C1E"/>
                </a:solidFill>
                <a:effectLst/>
                <a:ea typeface="ＭＳ Ｐゴシック" charset="-128"/>
              </a:rPr>
              <a:t>Treatment for </a:t>
            </a:r>
            <a:r>
              <a:rPr lang="en-US" altLang="ja-JP" sz="3200" b="1" dirty="0" smtClean="0">
                <a:effectLst/>
                <a:ea typeface="ＭＳ Ｐゴシック" charset="-128"/>
              </a:rPr>
              <a:t>Minimally </a:t>
            </a:r>
            <a:r>
              <a:rPr lang="en-US" altLang="ja-JP" sz="3200" b="1" dirty="0" smtClean="0">
                <a:effectLst/>
                <a:ea typeface="ＭＳ Ｐゴシック" charset="-128"/>
              </a:rPr>
              <a:t>Invasive </a:t>
            </a:r>
            <a:r>
              <a:rPr lang="en-US" altLang="ja-JP" sz="3200" b="1" dirty="0" smtClean="0">
                <a:effectLst/>
                <a:ea typeface="ＭＳ Ｐゴシック" charset="-128"/>
              </a:rPr>
              <a:t>Cancer</a:t>
            </a:r>
            <a:endParaRPr lang="ja-JP" altLang="en-US" sz="3200" b="1" dirty="0" smtClean="0">
              <a:effectLst/>
              <a:ea typeface="ＭＳ Ｐゴシック" charset="-128"/>
            </a:endParaRPr>
          </a:p>
        </p:txBody>
      </p:sp>
      <p:sp>
        <p:nvSpPr>
          <p:cNvPr id="133122" name="Rectangle 3"/>
          <p:cNvSpPr>
            <a:spLocks noGrp="1"/>
          </p:cNvSpPr>
          <p:nvPr>
            <p:ph type="body" idx="4294967295"/>
          </p:nvPr>
        </p:nvSpPr>
        <p:spPr>
          <a:xfrm>
            <a:off x="1066800" y="1600200"/>
            <a:ext cx="7315200" cy="4684713"/>
          </a:xfrm>
        </p:spPr>
        <p:txBody>
          <a:bodyPr/>
          <a:lstStyle/>
          <a:p>
            <a:r>
              <a:rPr lang="en-US" altLang="ja-JP" dirty="0" smtClean="0">
                <a:ea typeface="ＭＳ Ｐゴシック" charset="-128"/>
              </a:rPr>
              <a:t>	Metformin</a:t>
            </a:r>
            <a:endParaRPr lang="ja-JP" altLang="en-US" dirty="0" smtClean="0">
              <a:ea typeface="ＭＳ Ｐゴシック" charset="-128"/>
            </a:endParaRPr>
          </a:p>
          <a:p>
            <a:r>
              <a:rPr lang="en-US" altLang="ja-JP" dirty="0" smtClean="0">
                <a:ea typeface="ＭＳ Ｐゴシック" charset="-128"/>
              </a:rPr>
              <a:t>	</a:t>
            </a:r>
            <a:r>
              <a:rPr lang="en-US" altLang="ja-JP" dirty="0" err="1" smtClean="0">
                <a:ea typeface="ＭＳ Ｐゴシック" charset="-128"/>
              </a:rPr>
              <a:t>Vit</a:t>
            </a:r>
            <a:r>
              <a:rPr lang="en-US" altLang="ja-JP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D</a:t>
            </a:r>
          </a:p>
          <a:p>
            <a:r>
              <a:rPr lang="en-US" altLang="ja-JP" dirty="0" smtClean="0">
                <a:ea typeface="ＭＳ Ｐゴシック" charset="-128"/>
              </a:rPr>
              <a:t>	</a:t>
            </a:r>
            <a:r>
              <a:rPr lang="en-US" altLang="ja-JP" dirty="0" err="1" smtClean="0">
                <a:ea typeface="ＭＳ Ｐゴシック" charset="-128"/>
              </a:rPr>
              <a:t>Curcumin</a:t>
            </a:r>
            <a:endParaRPr lang="ja-JP" altLang="en-US" dirty="0" smtClean="0">
              <a:ea typeface="ＭＳ Ｐゴシック" charset="-128"/>
            </a:endParaRPr>
          </a:p>
          <a:p>
            <a:r>
              <a:rPr lang="en-US" altLang="ja-JP" dirty="0" smtClean="0">
                <a:ea typeface="ＭＳ Ｐゴシック" charset="-128"/>
              </a:rPr>
              <a:t>	</a:t>
            </a:r>
            <a:r>
              <a:rPr lang="en-US" altLang="ja-JP" dirty="0" err="1" smtClean="0">
                <a:ea typeface="ＭＳ Ｐゴシック" charset="-128"/>
              </a:rPr>
              <a:t>Agaricus</a:t>
            </a:r>
            <a:endParaRPr lang="ja-JP" altLang="en-US" dirty="0" smtClean="0">
              <a:ea typeface="ＭＳ Ｐゴシック" charset="-128"/>
            </a:endParaRPr>
          </a:p>
          <a:p>
            <a:r>
              <a:rPr lang="en-US" altLang="ja-JP" dirty="0" smtClean="0">
                <a:ea typeface="ＭＳ Ｐゴシック" charset="-128"/>
              </a:rPr>
              <a:t>       PDT</a:t>
            </a:r>
          </a:p>
          <a:p>
            <a:r>
              <a:rPr lang="en-US" altLang="ja-JP" dirty="0" smtClean="0">
                <a:ea typeface="ＭＳ Ｐゴシック" charset="-128"/>
              </a:rPr>
              <a:t>	Peptide </a:t>
            </a:r>
            <a:r>
              <a:rPr lang="en-US" altLang="ja-JP" dirty="0" smtClean="0">
                <a:ea typeface="ＭＳ Ｐゴシック" charset="-128"/>
              </a:rPr>
              <a:t>Vaccine</a:t>
            </a:r>
            <a:endParaRPr lang="ja-JP" altLang="en-US" dirty="0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3" name="Picture 2" descr="Paper ba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0"/>
            <a:ext cx="7967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4FB2D-986A-4A12-827A-1A913CAB6054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08ECE-D4BC-447F-89EC-088AFAA62DDC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4038600" cy="11430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0F3BF7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Gold </a:t>
            </a:r>
            <a:r>
              <a:rPr lang="en-US" sz="3200" b="1" dirty="0" err="1" smtClean="0">
                <a:solidFill>
                  <a:srgbClr val="0F3BF7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Lotion</a:t>
            </a:r>
            <a:r>
              <a:rPr lang="en-US" sz="3200" b="1" baseline="30000" dirty="0" err="1" smtClean="0">
                <a:solidFill>
                  <a:srgbClr val="0F3BF7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TM</a:t>
            </a:r>
            <a:endParaRPr lang="en-US" sz="3200" b="1" baseline="30000" dirty="0" smtClean="0">
              <a:solidFill>
                <a:srgbClr val="0F3BF7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304800" y="1676401"/>
            <a:ext cx="3200400" cy="1752600"/>
          </a:xfrm>
        </p:spPr>
        <p:txBody>
          <a:bodyPr/>
          <a:lstStyle/>
          <a:p>
            <a:r>
              <a:rPr lang="en-US" altLang="ja-JP" sz="2800" dirty="0" smtClean="0">
                <a:solidFill>
                  <a:schemeClr val="tx1"/>
                </a:solidFill>
              </a:rPr>
              <a:t>Extract </a:t>
            </a:r>
            <a:r>
              <a:rPr lang="en-US" altLang="ja-JP" sz="2800" dirty="0" smtClean="0">
                <a:solidFill>
                  <a:schemeClr val="tx1"/>
                </a:solidFill>
              </a:rPr>
              <a:t>of Citrus produced in Japan</a:t>
            </a:r>
            <a:endParaRPr lang="ja-JP" alt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138244" name="Picture 6" descr="G:\gl pic 9_11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0"/>
            <a:ext cx="51054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228600" y="3429000"/>
            <a:ext cx="3581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l"/>
            </a:pPr>
            <a:r>
              <a:rPr lang="en-US" altLang="ja-JP" sz="2000" dirty="0" err="1" smtClean="0">
                <a:solidFill>
                  <a:srgbClr val="000000"/>
                </a:solidFill>
                <a:latin typeface="Corbel" pitchFamily="34" charset="0"/>
                <a:ea typeface="ＭＳ ゴシック" pitchFamily="49" charset="-128"/>
              </a:rPr>
              <a:t>Unsyu</a:t>
            </a:r>
            <a:r>
              <a:rPr lang="en-US" altLang="ja-JP" sz="2000" dirty="0" smtClean="0">
                <a:solidFill>
                  <a:srgbClr val="000000"/>
                </a:solidFill>
                <a:latin typeface="Corbel" pitchFamily="34" charset="0"/>
                <a:ea typeface="ＭＳ ゴシック" pitchFamily="49" charset="-128"/>
              </a:rPr>
              <a:t> </a:t>
            </a:r>
            <a:r>
              <a:rPr lang="en-US" altLang="ja-JP" sz="2000" dirty="0" err="1" smtClean="0">
                <a:solidFill>
                  <a:srgbClr val="000000"/>
                </a:solidFill>
                <a:latin typeface="Corbel" pitchFamily="34" charset="0"/>
                <a:ea typeface="ＭＳ ゴシック" pitchFamily="49" charset="-128"/>
              </a:rPr>
              <a:t>Mikan</a:t>
            </a:r>
            <a:r>
              <a:rPr lang="en-US" altLang="ja-JP" sz="2000" dirty="0" smtClean="0">
                <a:solidFill>
                  <a:srgbClr val="000000"/>
                </a:solidFill>
                <a:latin typeface="Corbel" pitchFamily="34" charset="0"/>
                <a:ea typeface="ＭＳ ゴシック" pitchFamily="49" charset="-128"/>
              </a:rPr>
              <a:t> (</a:t>
            </a:r>
            <a:r>
              <a:rPr lang="en-US" altLang="ja-JP" sz="2000" dirty="0" err="1" smtClean="0">
                <a:solidFill>
                  <a:srgbClr val="000000"/>
                </a:solidFill>
                <a:latin typeface="Corbel" pitchFamily="34" charset="0"/>
                <a:ea typeface="ＭＳ ゴシック" pitchFamily="49" charset="-128"/>
              </a:rPr>
              <a:t>tangerin</a:t>
            </a:r>
            <a:r>
              <a:rPr lang="en-US" altLang="ja-JP" sz="2000" dirty="0" smtClean="0">
                <a:solidFill>
                  <a:srgbClr val="000000"/>
                </a:solidFill>
                <a:latin typeface="Corbel" pitchFamily="34" charset="0"/>
                <a:ea typeface="ＭＳ ゴシック" pitchFamily="49" charset="-128"/>
              </a:rPr>
              <a:t>), Citrus </a:t>
            </a:r>
            <a:r>
              <a:rPr lang="en-US" altLang="ja-JP" sz="2000" dirty="0" err="1" smtClean="0">
                <a:solidFill>
                  <a:srgbClr val="000000"/>
                </a:solidFill>
                <a:latin typeface="Corbel" pitchFamily="34" charset="0"/>
                <a:ea typeface="ＭＳ ゴシック" pitchFamily="49" charset="-128"/>
              </a:rPr>
              <a:t>limon</a:t>
            </a:r>
            <a:r>
              <a:rPr lang="en-US" altLang="ja-JP" sz="2000" dirty="0" smtClean="0">
                <a:solidFill>
                  <a:srgbClr val="000000"/>
                </a:solidFill>
                <a:latin typeface="Corbel" pitchFamily="34" charset="0"/>
                <a:ea typeface="ＭＳ ゴシック" pitchFamily="49" charset="-128"/>
              </a:rPr>
              <a:t>, navel oranges, Citrus </a:t>
            </a:r>
            <a:r>
              <a:rPr lang="en-US" altLang="ja-JP" sz="2000" dirty="0" err="1" smtClean="0">
                <a:solidFill>
                  <a:srgbClr val="000000"/>
                </a:solidFill>
                <a:latin typeface="Corbel" pitchFamily="34" charset="0"/>
                <a:ea typeface="ＭＳ ゴシック" pitchFamily="49" charset="-128"/>
              </a:rPr>
              <a:t>Hassaku</a:t>
            </a:r>
            <a:r>
              <a:rPr lang="en-US" altLang="ja-JP" sz="2000" dirty="0" smtClean="0">
                <a:solidFill>
                  <a:srgbClr val="000000"/>
                </a:solidFill>
                <a:latin typeface="Corbel" pitchFamily="34" charset="0"/>
                <a:ea typeface="ＭＳ ゴシック" pitchFamily="49" charset="-128"/>
              </a:rPr>
              <a:t>, Citrus </a:t>
            </a:r>
            <a:r>
              <a:rPr lang="en-US" altLang="ja-JP" sz="2000" dirty="0" err="1" smtClean="0">
                <a:solidFill>
                  <a:srgbClr val="000000"/>
                </a:solidFill>
                <a:latin typeface="Corbel" pitchFamily="34" charset="0"/>
                <a:ea typeface="ＭＳ ゴシック" pitchFamily="49" charset="-128"/>
              </a:rPr>
              <a:t>natsudaidai</a:t>
            </a:r>
            <a:r>
              <a:rPr lang="en-US" altLang="ja-JP" sz="2000" dirty="0" smtClean="0">
                <a:solidFill>
                  <a:srgbClr val="000000"/>
                </a:solidFill>
                <a:latin typeface="Corbel" pitchFamily="34" charset="0"/>
                <a:ea typeface="ＭＳ ゴシック" pitchFamily="49" charset="-128"/>
              </a:rPr>
              <a:t>, </a:t>
            </a:r>
            <a:r>
              <a:rPr lang="en-US" altLang="ja-JP" sz="2000" dirty="0" err="1" smtClean="0">
                <a:solidFill>
                  <a:srgbClr val="000000"/>
                </a:solidFill>
                <a:latin typeface="Corbel" pitchFamily="34" charset="0"/>
                <a:ea typeface="ＭＳ ゴシック" pitchFamily="49" charset="-128"/>
              </a:rPr>
              <a:t>Miyauchi</a:t>
            </a:r>
            <a:r>
              <a:rPr lang="en-US" altLang="ja-JP" sz="2000" dirty="0" smtClean="0">
                <a:solidFill>
                  <a:srgbClr val="000000"/>
                </a:solidFill>
                <a:latin typeface="Corbel" pitchFamily="34" charset="0"/>
                <a:ea typeface="ＭＳ ゴシック" pitchFamily="49" charset="-128"/>
              </a:rPr>
              <a:t> Iyo </a:t>
            </a:r>
            <a:r>
              <a:rPr lang="en-US" altLang="ja-JP" sz="2000" dirty="0" err="1" smtClean="0">
                <a:solidFill>
                  <a:srgbClr val="000000"/>
                </a:solidFill>
                <a:latin typeface="Corbel" pitchFamily="34" charset="0"/>
                <a:ea typeface="ＭＳ ゴシック" pitchFamily="49" charset="-128"/>
              </a:rPr>
              <a:t>hort</a:t>
            </a:r>
            <a:r>
              <a:rPr lang="en-US" altLang="ja-JP" sz="2000" dirty="0" smtClean="0">
                <a:solidFill>
                  <a:srgbClr val="000000"/>
                </a:solidFill>
                <a:latin typeface="Corbel" pitchFamily="34" charset="0"/>
                <a:ea typeface="ＭＳ ゴシック" pitchFamily="49" charset="-128"/>
              </a:rPr>
              <a:t>, Aloe </a:t>
            </a:r>
            <a:endParaRPr lang="ja-JP" altLang="en-US" sz="2000" dirty="0">
              <a:solidFill>
                <a:srgbClr val="000000"/>
              </a:solidFill>
              <a:latin typeface="Corbel" pitchFamily="34" charset="0"/>
              <a:ea typeface="ＭＳ ゴシック" pitchFamily="49" charset="-128"/>
            </a:endParaRPr>
          </a:p>
        </p:txBody>
      </p:sp>
      <p:sp>
        <p:nvSpPr>
          <p:cNvPr id="138246" name="TextBox 4"/>
          <p:cNvSpPr txBox="1">
            <a:spLocks noChangeArrowheads="1"/>
          </p:cNvSpPr>
          <p:nvPr/>
        </p:nvSpPr>
        <p:spPr bwMode="auto">
          <a:xfrm>
            <a:off x="7861300" y="0"/>
            <a:ext cx="129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fld id="{F9997BE7-E4ED-46B1-BE49-6DF048228316}" type="slidenum">
              <a:rPr kumimoji="0" lang="en-US" altLang="ja-JP" sz="1200">
                <a:solidFill>
                  <a:srgbClr val="6E4113"/>
                </a:solidFill>
                <a:ea typeface="ＭＳ ゴシック" pitchFamily="49" charset="-128"/>
              </a:rPr>
              <a:pPr algn="ctr"/>
              <a:t>7</a:t>
            </a:fld>
            <a:endParaRPr kumimoji="0" lang="en-US" altLang="ja-JP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FE9CA-B6A5-48E9-B9DC-A8192101C5DB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134146" name="Rectangle 4"/>
          <p:cNvSpPr>
            <a:spLocks noChangeArrowheads="1"/>
          </p:cNvSpPr>
          <p:nvPr/>
        </p:nvSpPr>
        <p:spPr bwMode="auto">
          <a:xfrm>
            <a:off x="0" y="25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kumimoji="0" lang="en-US" altLang="ja-JP" sz="2400" b="1" dirty="0" smtClean="0"/>
          </a:p>
          <a:p>
            <a:pPr algn="ctr"/>
            <a:r>
              <a:rPr kumimoji="0" lang="en-US" altLang="ja-JP" sz="2400" b="1" dirty="0" smtClean="0"/>
              <a:t>Compounds contained in Citrus Peel Extract</a:t>
            </a:r>
            <a:r>
              <a:rPr kumimoji="0" lang="ja-JP" altLang="en-US" sz="2400" dirty="0" smtClean="0"/>
              <a:t> </a:t>
            </a:r>
            <a:endParaRPr kumimoji="0" lang="en-US" altLang="ja-JP" sz="2400" dirty="0"/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0" y="1089428"/>
            <a:ext cx="5334000" cy="546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kumimoji="0" lang="en-US" altLang="ja-JP" sz="2000" b="1" dirty="0" smtClean="0">
                <a:latin typeface="Corbel" pitchFamily="34" charset="0"/>
              </a:rPr>
              <a:t>Pectin</a:t>
            </a:r>
            <a:endParaRPr kumimoji="0" lang="ja-JP" altLang="en-US" sz="2000" b="1" dirty="0">
              <a:latin typeface="Corbel" pitchFamily="34" charset="0"/>
            </a:endParaRPr>
          </a:p>
          <a:p>
            <a:pPr marL="1257300" lvl="2" indent="-34290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kumimoji="0" lang="en-US" altLang="ja-JP" sz="2000" b="1" dirty="0" smtClean="0">
                <a:latin typeface="Corbel" pitchFamily="34" charset="0"/>
              </a:rPr>
              <a:t>anti-ulcer</a:t>
            </a:r>
            <a:r>
              <a:rPr kumimoji="0" lang="ja-JP" altLang="en-US" sz="2000" b="1" dirty="0" err="1" smtClean="0">
                <a:latin typeface="Corbel" pitchFamily="34" charset="0"/>
              </a:rPr>
              <a:t>、</a:t>
            </a:r>
            <a:r>
              <a:rPr kumimoji="0" lang="en-US" altLang="ja-JP" sz="2000" b="1" dirty="0" smtClean="0">
                <a:latin typeface="Corbel" pitchFamily="34" charset="0"/>
              </a:rPr>
              <a:t>disinfection</a:t>
            </a:r>
            <a:r>
              <a:rPr kumimoji="0" lang="ja-JP" altLang="en-US" sz="2000" b="1" dirty="0" err="1" smtClean="0">
                <a:latin typeface="Corbel" pitchFamily="34" charset="0"/>
              </a:rPr>
              <a:t>、</a:t>
            </a:r>
            <a:r>
              <a:rPr kumimoji="0" lang="en-US" altLang="ja-JP" sz="2000" b="1" dirty="0" smtClean="0">
                <a:latin typeface="Corbel" pitchFamily="34" charset="0"/>
              </a:rPr>
              <a:t>immune </a:t>
            </a:r>
            <a:r>
              <a:rPr kumimoji="0" lang="en-US" altLang="ja-JP" sz="2000" b="1" dirty="0" smtClean="0">
                <a:latin typeface="Corbel" pitchFamily="34" charset="0"/>
              </a:rPr>
              <a:t>activation</a:t>
            </a:r>
            <a:endParaRPr kumimoji="0" lang="ja-JP" altLang="en-US" sz="2000" b="1" dirty="0">
              <a:latin typeface="Corbel" pitchFamily="34" charset="0"/>
            </a:endParaRPr>
          </a:p>
          <a:p>
            <a:pPr marL="800100" lvl="1" indent="-34290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kumimoji="0" lang="en-US" altLang="ja-JP" sz="2000" b="1" dirty="0">
                <a:latin typeface="Corbel" pitchFamily="34" charset="0"/>
              </a:rPr>
              <a:t>Essential </a:t>
            </a:r>
            <a:r>
              <a:rPr kumimoji="0" lang="en-US" altLang="ja-JP" sz="2000" b="1" dirty="0" smtClean="0">
                <a:latin typeface="Corbel" pitchFamily="34" charset="0"/>
              </a:rPr>
              <a:t>oil</a:t>
            </a:r>
            <a:endParaRPr kumimoji="0" lang="ja-JP" altLang="en-US" sz="2000" b="1" dirty="0">
              <a:latin typeface="Corbel" pitchFamily="34" charset="0"/>
            </a:endParaRPr>
          </a:p>
          <a:p>
            <a:pPr marL="1257300" lvl="2" indent="-34290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kumimoji="0" lang="en-US" altLang="ja-JP" sz="2000" b="1" dirty="0" err="1">
                <a:latin typeface="Corbel" pitchFamily="34" charset="0"/>
              </a:rPr>
              <a:t>Terpenoids</a:t>
            </a:r>
            <a:r>
              <a:rPr kumimoji="0" lang="en-US" altLang="ja-JP" sz="2000" b="1" dirty="0">
                <a:latin typeface="Corbel" pitchFamily="34" charset="0"/>
              </a:rPr>
              <a:t>:  limonene, linalool, </a:t>
            </a:r>
            <a:r>
              <a:rPr kumimoji="0" lang="en-US" altLang="ja-JP" sz="2000" b="1" i="1" dirty="0">
                <a:latin typeface="Corbel" pitchFamily="34" charset="0"/>
              </a:rPr>
              <a:t>etc.</a:t>
            </a:r>
          </a:p>
          <a:p>
            <a:pPr marL="1257300" lvl="2" indent="-34290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kumimoji="0" lang="en-US" altLang="ja-JP" sz="2000" b="1" dirty="0" smtClean="0">
                <a:latin typeface="Corbel" pitchFamily="34" charset="0"/>
              </a:rPr>
              <a:t>other </a:t>
            </a:r>
            <a:r>
              <a:rPr kumimoji="0" lang="en-US" altLang="ja-JP" sz="2000" b="1" dirty="0" smtClean="0">
                <a:latin typeface="Corbel" pitchFamily="34" charset="0"/>
              </a:rPr>
              <a:t>volatile oil</a:t>
            </a:r>
            <a:endParaRPr kumimoji="0" lang="ja-JP" altLang="en-US" sz="2000" b="1" dirty="0">
              <a:latin typeface="Corbel" pitchFamily="34" charset="0"/>
            </a:endParaRPr>
          </a:p>
          <a:p>
            <a:pPr marL="1600200" lvl="3" indent="-22860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kumimoji="0" lang="en-US" altLang="ja-JP" sz="2000" b="1" dirty="0" err="1" smtClean="0">
                <a:latin typeface="Corbel" pitchFamily="34" charset="0"/>
              </a:rPr>
              <a:t>antioxydation</a:t>
            </a:r>
            <a:r>
              <a:rPr kumimoji="0" lang="ja-JP" altLang="en-US" sz="2000" b="1" dirty="0" err="1" smtClean="0">
                <a:latin typeface="Corbel" pitchFamily="34" charset="0"/>
              </a:rPr>
              <a:t>、</a:t>
            </a:r>
            <a:r>
              <a:rPr kumimoji="0" lang="en-US" altLang="ja-JP" sz="2000" b="1" dirty="0" smtClean="0">
                <a:latin typeface="Corbel" pitchFamily="34" charset="0"/>
              </a:rPr>
              <a:t>disinfection</a:t>
            </a:r>
            <a:r>
              <a:rPr kumimoji="0" lang="ja-JP" altLang="en-US" sz="2000" b="1" dirty="0" smtClean="0">
                <a:latin typeface="Corbel" pitchFamily="34" charset="0"/>
              </a:rPr>
              <a:t> </a:t>
            </a:r>
            <a:endParaRPr kumimoji="0" lang="ja-JP" altLang="en-US" sz="2000" b="1" dirty="0">
              <a:latin typeface="Corbel" pitchFamily="34" charset="0"/>
            </a:endParaRPr>
          </a:p>
          <a:p>
            <a:pPr marL="800100" lvl="1" indent="-34290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kumimoji="0" lang="en-US" altLang="ja-JP" sz="2000" b="1" dirty="0" err="1">
                <a:latin typeface="Corbel" pitchFamily="34" charset="0"/>
              </a:rPr>
              <a:t>Flavonoids</a:t>
            </a:r>
            <a:endParaRPr kumimoji="0" lang="en-US" altLang="ja-JP" sz="2000" b="1" dirty="0">
              <a:latin typeface="Corbel" pitchFamily="34" charset="0"/>
            </a:endParaRPr>
          </a:p>
          <a:p>
            <a:pPr marL="1257300" lvl="2" indent="-34290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kumimoji="0" lang="en-US" altLang="ja-JP" sz="2000" b="1" dirty="0" err="1">
                <a:solidFill>
                  <a:srgbClr val="0F3BF7"/>
                </a:solidFill>
                <a:latin typeface="Corbel" pitchFamily="34" charset="0"/>
              </a:rPr>
              <a:t>Polyhydroxyflav</a:t>
            </a:r>
            <a:r>
              <a:rPr kumimoji="0" lang="en-US" altLang="ja-JP" sz="2000" b="1" dirty="0">
                <a:solidFill>
                  <a:srgbClr val="0F3BF7"/>
                </a:solidFill>
                <a:latin typeface="Corbel" pitchFamily="34" charset="0"/>
              </a:rPr>
              <a:t>(an)ones (PHFs)</a:t>
            </a:r>
          </a:p>
          <a:p>
            <a:pPr marL="1257300" lvl="2" indent="-34290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kumimoji="0" lang="en-US" altLang="ja-JP" sz="2000" b="1" dirty="0">
                <a:latin typeface="Corbel" pitchFamily="34" charset="0"/>
              </a:rPr>
              <a:t>PMFs – </a:t>
            </a:r>
            <a:r>
              <a:rPr kumimoji="0" lang="en-US" altLang="ja-JP" sz="2000" b="1" dirty="0" err="1">
                <a:latin typeface="Corbel" pitchFamily="34" charset="0"/>
              </a:rPr>
              <a:t>polymethoxyflavones</a:t>
            </a:r>
            <a:endParaRPr kumimoji="0" lang="en-US" altLang="ja-JP" sz="2000" b="1" dirty="0">
              <a:latin typeface="Corbel" pitchFamily="34" charset="0"/>
            </a:endParaRPr>
          </a:p>
          <a:p>
            <a:pPr marL="1600200" lvl="3" indent="-22860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kumimoji="0" lang="en-US" altLang="ja-JP" sz="2000" b="1" dirty="0" smtClean="0">
                <a:latin typeface="Corbel" pitchFamily="34" charset="0"/>
              </a:rPr>
              <a:t>anti-</a:t>
            </a:r>
            <a:r>
              <a:rPr kumimoji="0" lang="en-US" altLang="ja-JP" sz="2000" b="1" dirty="0" err="1" smtClean="0">
                <a:latin typeface="Corbel" pitchFamily="34" charset="0"/>
              </a:rPr>
              <a:t>immflamation</a:t>
            </a:r>
            <a:r>
              <a:rPr kumimoji="0" lang="ja-JP" altLang="en-US" sz="2000" b="1" dirty="0" err="1" smtClean="0">
                <a:latin typeface="Corbel" pitchFamily="34" charset="0"/>
              </a:rPr>
              <a:t>、</a:t>
            </a:r>
            <a:r>
              <a:rPr kumimoji="0" lang="en-US" altLang="ja-JP" sz="2000" b="1" dirty="0" smtClean="0">
                <a:latin typeface="Corbel" pitchFamily="34" charset="0"/>
              </a:rPr>
              <a:t>anti-carcinogenesis</a:t>
            </a:r>
            <a:r>
              <a:rPr kumimoji="0" lang="ja-JP" altLang="en-US" sz="2000" b="1" dirty="0" err="1" smtClean="0">
                <a:latin typeface="Corbel" pitchFamily="34" charset="0"/>
              </a:rPr>
              <a:t>、</a:t>
            </a:r>
            <a:r>
              <a:rPr kumimoji="0" lang="en-US" altLang="ja-JP" sz="2000" b="1" dirty="0" err="1" smtClean="0">
                <a:latin typeface="Corbel" pitchFamily="34" charset="0"/>
              </a:rPr>
              <a:t>antioxydation</a:t>
            </a:r>
            <a:r>
              <a:rPr kumimoji="0" lang="ja-JP" altLang="en-US" sz="2000" b="1" dirty="0" err="1" smtClean="0">
                <a:latin typeface="Corbel" pitchFamily="34" charset="0"/>
              </a:rPr>
              <a:t>、</a:t>
            </a:r>
            <a:r>
              <a:rPr kumimoji="0" lang="en-US" altLang="ja-JP" sz="2000" b="1" dirty="0" smtClean="0">
                <a:solidFill>
                  <a:prstClr val="black"/>
                </a:solidFill>
                <a:latin typeface="Corbel" pitchFamily="34" charset="0"/>
              </a:rPr>
              <a:t>anti-atherosclerosis </a:t>
            </a:r>
            <a:r>
              <a:rPr kumimoji="0" lang="en-US" altLang="ja-JP" sz="2000" b="1" dirty="0">
                <a:solidFill>
                  <a:prstClr val="black"/>
                </a:solidFill>
                <a:latin typeface="Corbel" pitchFamily="34" charset="0"/>
              </a:rPr>
              <a:t>effects</a:t>
            </a:r>
            <a:endParaRPr kumimoji="0" lang="ja-JP" altLang="en-US" sz="2000" b="1" dirty="0">
              <a:latin typeface="Corbel" pitchFamily="34" charset="0"/>
            </a:endParaRPr>
          </a:p>
          <a:p>
            <a:pPr marL="800100" lvl="1" indent="-342900">
              <a:spcBef>
                <a:spcPct val="20000"/>
              </a:spcBef>
              <a:buSzPct val="120000"/>
              <a:buFont typeface="Arial" charset="0"/>
              <a:buNone/>
            </a:pPr>
            <a:endParaRPr kumimoji="0" lang="en-US" altLang="ja-JP" sz="2400" b="1" dirty="0">
              <a:latin typeface="Corbel" pitchFamily="34" charset="0"/>
            </a:endParaRPr>
          </a:p>
        </p:txBody>
      </p:sp>
      <p:pic>
        <p:nvPicPr>
          <p:cNvPr id="10245" name="Picture 6" descr="Paper b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092200"/>
            <a:ext cx="3048000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334000" y="3821313"/>
            <a:ext cx="3276600" cy="288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kumimoji="0" lang="en-US" altLang="ja-JP" sz="1200" dirty="0" smtClean="0">
              <a:solidFill>
                <a:srgbClr val="0F3BF7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kumimoji="0" lang="en-US" altLang="ja-JP" sz="1200" dirty="0">
              <a:solidFill>
                <a:srgbClr val="0F3BF7"/>
              </a:solidFill>
            </a:endParaRPr>
          </a:p>
          <a:p>
            <a:pPr marL="800100" lvl="1" indent="-34290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kumimoji="0" lang="en-US" altLang="ja-JP" sz="1600" b="1" dirty="0" smtClean="0">
                <a:latin typeface="Corbel" pitchFamily="34" charset="0"/>
              </a:rPr>
              <a:t>Carotenoids</a:t>
            </a:r>
            <a:endParaRPr kumimoji="0" lang="ja-JP" altLang="en-US" sz="1600" b="1" dirty="0">
              <a:latin typeface="Corbel" pitchFamily="34" charset="0"/>
            </a:endParaRPr>
          </a:p>
          <a:p>
            <a:pPr marL="1257300" lvl="2" indent="-34290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kumimoji="0" lang="en-US" altLang="ja-JP" sz="1600" b="1" dirty="0" smtClean="0">
                <a:solidFill>
                  <a:srgbClr val="0F3BF7"/>
                </a:solidFill>
                <a:latin typeface="Corbel" pitchFamily="34" charset="0"/>
              </a:rPr>
              <a:t>Hesperidin</a:t>
            </a:r>
            <a:endParaRPr kumimoji="0" lang="ja-JP" altLang="en-US" sz="1600" b="1" dirty="0">
              <a:solidFill>
                <a:srgbClr val="0F3BF7"/>
              </a:solidFill>
              <a:latin typeface="Corbel" pitchFamily="34" charset="0"/>
            </a:endParaRPr>
          </a:p>
          <a:p>
            <a:pPr marL="1257300" lvl="2" indent="-34290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kumimoji="0" lang="en-US" altLang="ja-JP" sz="1600" b="1" dirty="0" err="1" smtClean="0">
                <a:latin typeface="Corbel" pitchFamily="34" charset="0"/>
              </a:rPr>
              <a:t>Narindin</a:t>
            </a:r>
            <a:endParaRPr kumimoji="0" lang="ja-JP" altLang="en-US" sz="1600" b="1" dirty="0">
              <a:latin typeface="Corbel" pitchFamily="34" charset="0"/>
            </a:endParaRPr>
          </a:p>
          <a:p>
            <a:pPr marL="1600200" lvl="3" indent="-22860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kumimoji="0" lang="en-US" altLang="ja-JP" sz="1600" b="1" dirty="0" smtClean="0">
                <a:latin typeface="Corbel" pitchFamily="34" charset="0"/>
              </a:rPr>
              <a:t>Anti-cancer</a:t>
            </a:r>
            <a:endParaRPr kumimoji="0" lang="ja-JP" altLang="en-US" sz="1600" b="1" dirty="0">
              <a:latin typeface="Corbe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7" name="Picture 4" descr="PCラインWesternbl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533400"/>
            <a:ext cx="57435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38" name="Rectangle 2"/>
          <p:cNvSpPr>
            <a:spLocks/>
          </p:cNvSpPr>
          <p:nvPr/>
        </p:nvSpPr>
        <p:spPr bwMode="auto">
          <a:xfrm>
            <a:off x="381000" y="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ja-JP" sz="2400" dirty="0">
                <a:solidFill>
                  <a:schemeClr val="tx2"/>
                </a:solidFill>
                <a:latin typeface="Calibri" pitchFamily="34" charset="0"/>
              </a:rPr>
              <a:t>GL</a:t>
            </a:r>
            <a:r>
              <a:rPr lang="ja-JP" altLang="en-US" sz="2400" dirty="0">
                <a:solidFill>
                  <a:schemeClr val="tx2"/>
                </a:solidFill>
                <a:latin typeface="Calibri" pitchFamily="34" charset="0"/>
              </a:rPr>
              <a:t>の各種パラメータに対する影響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7223541" y="1676400"/>
            <a:ext cx="151035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 smtClean="0">
                <a:solidFill>
                  <a:srgbClr val="0070C0"/>
                </a:solidFill>
              </a:rPr>
              <a:t>Anti-</a:t>
            </a:r>
            <a:endParaRPr lang="en-US" altLang="ja-JP" sz="1400" b="1" dirty="0" smtClean="0">
              <a:solidFill>
                <a:srgbClr val="0070C0"/>
              </a:solidFill>
            </a:endParaRPr>
          </a:p>
          <a:p>
            <a:r>
              <a:rPr lang="en-US" altLang="ja-JP" sz="1400" b="1" dirty="0" err="1" smtClean="0">
                <a:solidFill>
                  <a:srgbClr val="0070C0"/>
                </a:solidFill>
              </a:rPr>
              <a:t>immflammation</a:t>
            </a:r>
            <a:endParaRPr lang="en-US" altLang="ja-JP" sz="1400" b="1" dirty="0" smtClean="0">
              <a:solidFill>
                <a:srgbClr val="0070C0"/>
              </a:solidFill>
            </a:endParaRPr>
          </a:p>
          <a:p>
            <a:endParaRPr lang="ja-JP" alt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223541" y="2819400"/>
            <a:ext cx="16946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 smtClean="0">
                <a:solidFill>
                  <a:srgbClr val="0070C0"/>
                </a:solidFill>
              </a:rPr>
              <a:t>Inhibit </a:t>
            </a:r>
            <a:r>
              <a:rPr lang="en-US" altLang="ja-JP" sz="1400" b="1" dirty="0" smtClean="0">
                <a:solidFill>
                  <a:srgbClr val="0070C0"/>
                </a:solidFill>
              </a:rPr>
              <a:t>metastasis</a:t>
            </a:r>
            <a:endParaRPr lang="ja-JP" altLang="en-US" sz="1400" b="1" dirty="0">
              <a:solidFill>
                <a:srgbClr val="0070C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223541" y="5029200"/>
            <a:ext cx="1205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 smtClean="0">
                <a:solidFill>
                  <a:srgbClr val="0070C0"/>
                </a:solidFill>
              </a:rPr>
              <a:t>Induction </a:t>
            </a:r>
            <a:r>
              <a:rPr lang="en-US" altLang="ja-JP" sz="1400" b="1" dirty="0" smtClean="0">
                <a:solidFill>
                  <a:srgbClr val="0070C0"/>
                </a:solidFill>
              </a:rPr>
              <a:t>of</a:t>
            </a:r>
          </a:p>
          <a:p>
            <a:r>
              <a:rPr lang="en-US" altLang="ja-JP" sz="1400" b="1" dirty="0" smtClean="0">
                <a:solidFill>
                  <a:srgbClr val="0070C0"/>
                </a:solidFill>
              </a:rPr>
              <a:t>Apoptosis</a:t>
            </a:r>
            <a:endParaRPr lang="ja-JP" altLang="en-US" sz="1400" b="1" dirty="0">
              <a:solidFill>
                <a:srgbClr val="0070C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223541" y="3962400"/>
            <a:ext cx="18133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 smtClean="0">
                <a:solidFill>
                  <a:srgbClr val="0070C0"/>
                </a:solidFill>
              </a:rPr>
              <a:t>Inhibit </a:t>
            </a:r>
            <a:r>
              <a:rPr lang="en-US" altLang="ja-JP" sz="1400" b="1" dirty="0" smtClean="0">
                <a:solidFill>
                  <a:srgbClr val="0070C0"/>
                </a:solidFill>
              </a:rPr>
              <a:t>proliferation</a:t>
            </a:r>
            <a:endParaRPr lang="ja-JP" altLang="en-US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COMPATIBLE4" val="RXP"/>
  <p:tag name="VARPPTCOMPATIBLERD03" val="RXP"/>
  <p:tag name="VARPPTTYPE" val="RXP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みやび">
  <a:themeElements>
    <a:clrScheme name="みやび">
      <a:dk1>
        <a:sysClr val="windowText" lastClr="000000"/>
      </a:dk1>
      <a:lt1>
        <a:sysClr val="window" lastClr="FFFFFF"/>
      </a:lt1>
      <a:dk2>
        <a:srgbClr val="975C1E"/>
      </a:dk2>
      <a:lt2>
        <a:srgbClr val="FFE880"/>
      </a:lt2>
      <a:accent1>
        <a:srgbClr val="E3560E"/>
      </a:accent1>
      <a:accent2>
        <a:srgbClr val="5C5943"/>
      </a:accent2>
      <a:accent3>
        <a:srgbClr val="F1AB3B"/>
      </a:accent3>
      <a:accent4>
        <a:srgbClr val="6D8A16"/>
      </a:accent4>
      <a:accent5>
        <a:srgbClr val="73AAC0"/>
      </a:accent5>
      <a:accent6>
        <a:srgbClr val="3E68AF"/>
      </a:accent6>
      <a:hlink>
        <a:srgbClr val="0000FE"/>
      </a:hlink>
      <a:folHlink>
        <a:srgbClr val="800080"/>
      </a:folHlink>
    </a:clrScheme>
    <a:fontScheme name="みやび">
      <a:majorFont>
        <a:latin typeface="Calibri"/>
        <a:ea typeface=""/>
        <a:cs typeface=""/>
        <a:font script="Jpan" typeface="HGｺﾞｼｯｸE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みやび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tint val="95000"/>
                <a:satMod val="155000"/>
              </a:schemeClr>
            </a:gs>
            <a:gs pos="100000">
              <a:schemeClr val="phClr">
                <a:tint val="47000"/>
                <a:hueMod val="100000"/>
                <a:satMod val="375000"/>
              </a:schemeClr>
            </a:gs>
          </a:gsLst>
          <a:lin ang="5400000" scaled="1"/>
        </a:gradFill>
        <a:blipFill rotWithShape="0">
          <a:blip xmlns:r="http://schemas.openxmlformats.org/officeDocument/2006/relationships" r:embed="rId2">
            <a:duotone>
              <a:schemeClr val="phClr">
                <a:tint val="95000"/>
                <a:shade val="18000"/>
                <a:hueMod val="100000"/>
                <a:satMod val="275000"/>
              </a:schemeClr>
              <a:schemeClr val="phClr">
                <a:tint val="47000"/>
                <a:shade val="100000"/>
                <a:hueMod val="100000"/>
                <a:satMod val="3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40771</TotalTime>
  <Words>518</Words>
  <Application>Microsoft Office PowerPoint</Application>
  <PresentationFormat>画面に合わせる (4:3)</PresentationFormat>
  <Paragraphs>154</Paragraphs>
  <Slides>15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みやび</vt:lpstr>
      <vt:lpstr>PowerPoint プレゼンテーション</vt:lpstr>
      <vt:lpstr>Acitive Surveillance</vt:lpstr>
      <vt:lpstr>Case 61-year-old patient (presently 71 years old)</vt:lpstr>
      <vt:lpstr>PowerPoint プレゼンテーション</vt:lpstr>
      <vt:lpstr>Treatment for Minimally Invasive Cancer</vt:lpstr>
      <vt:lpstr>PowerPoint プレゼンテーション</vt:lpstr>
      <vt:lpstr>Gold LotionTM</vt:lpstr>
      <vt:lpstr>PowerPoint プレゼンテーション</vt:lpstr>
      <vt:lpstr>PowerPoint プレゼンテーション</vt:lpstr>
      <vt:lpstr>PowerPoint プレゼンテーション</vt:lpstr>
      <vt:lpstr>PC-3 derived xenograft model</vt:lpstr>
      <vt:lpstr>Results</vt:lpstr>
      <vt:lpstr>Case  61-year-old patient (presently 71 years old)</vt:lpstr>
      <vt:lpstr>前立腺がんに対するGL使用 GL Oral Application against Prostate Cancer</vt:lpstr>
      <vt:lpstr> Issues to be considered</vt:lpstr>
    </vt:vector>
  </TitlesOfParts>
  <Company>Rutgers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</dc:creator>
  <cp:lastModifiedBy>FJ-USER</cp:lastModifiedBy>
  <cp:revision>1620</cp:revision>
  <cp:lastPrinted>2014-12-01T03:58:00Z</cp:lastPrinted>
  <dcterms:created xsi:type="dcterms:W3CDTF">2003-06-28T01:04:26Z</dcterms:created>
  <dcterms:modified xsi:type="dcterms:W3CDTF">2014-12-08T05:52:13Z</dcterms:modified>
</cp:coreProperties>
</file>