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586" r:id="rId2"/>
    <p:sldId id="580" r:id="rId3"/>
    <p:sldId id="587" r:id="rId4"/>
    <p:sldId id="581" r:id="rId5"/>
    <p:sldId id="577" r:id="rId6"/>
    <p:sldId id="529" r:id="rId7"/>
    <p:sldId id="575" r:id="rId8"/>
    <p:sldId id="559" r:id="rId9"/>
    <p:sldId id="579" r:id="rId10"/>
    <p:sldId id="582" r:id="rId11"/>
    <p:sldId id="552" r:id="rId12"/>
    <p:sldId id="578" r:id="rId13"/>
    <p:sldId id="576" r:id="rId14"/>
    <p:sldId id="583" r:id="rId15"/>
    <p:sldId id="584" r:id="rId16"/>
  </p:sldIdLst>
  <p:sldSz cx="9144000" cy="6858000" type="screen4x3"/>
  <p:notesSz cx="7077075" cy="905192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F3BF7"/>
    <a:srgbClr val="6E4113"/>
    <a:srgbClr val="00FF00"/>
    <a:srgbClr val="FF0000"/>
    <a:srgbClr val="F8F8F8"/>
    <a:srgbClr val="000000"/>
    <a:srgbClr val="FFFF99"/>
    <a:srgbClr val="ECA78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8" autoAdjust="0"/>
    <p:restoredTop sz="89104" autoAdjust="0"/>
  </p:normalViewPr>
  <p:slideViewPr>
    <p:cSldViewPr>
      <p:cViewPr varScale="1">
        <p:scale>
          <a:sx n="86" d="100"/>
          <a:sy n="86" d="100"/>
        </p:scale>
        <p:origin x="-1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285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geyama\Desktop\&#24739;&#32773;&#12373;&#12435;&#12487;&#12540;&#12479;\&#26449;&#26494;&#20426;&#20043;&#12487;&#12540;&#1247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geyama\Desktop\&#24739;&#32773;&#12373;&#12435;&#12487;&#12540;&#12479;\&#26449;&#26494;&#20426;&#20043;&#12487;&#12540;&#1247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/>
    </c:title>
    <c:plotArea>
      <c:layout>
        <c:manualLayout>
          <c:layoutTarget val="inner"/>
          <c:xMode val="edge"/>
          <c:yMode val="edge"/>
          <c:x val="6.048477690288713E-2"/>
          <c:y val="3.3298556430446193E-2"/>
          <c:w val="0.78156250572804398"/>
          <c:h val="0.74512076313041531"/>
        </c:manualLayout>
      </c:layout>
      <c:lineChart>
        <c:grouping val="stacked"/>
        <c:ser>
          <c:idx val="0"/>
          <c:order val="0"/>
          <c:tx>
            <c:strRef>
              <c:f>データ受診前後!$B$1</c:f>
              <c:strCache>
                <c:ptCount val="1"/>
                <c:pt idx="0">
                  <c:v>PSA</c:v>
                </c:pt>
              </c:strCache>
            </c:strRef>
          </c:tx>
          <c:cat>
            <c:numRef>
              <c:f>データ受診前後!$A$2:$A$32</c:f>
              <c:numCache>
                <c:formatCode>mmm\-yy</c:formatCode>
                <c:ptCount val="31"/>
                <c:pt idx="0">
                  <c:v>38749</c:v>
                </c:pt>
                <c:pt idx="1">
                  <c:v>38869</c:v>
                </c:pt>
                <c:pt idx="2">
                  <c:v>38930</c:v>
                </c:pt>
                <c:pt idx="3">
                  <c:v>38961</c:v>
                </c:pt>
                <c:pt idx="4">
                  <c:v>38991</c:v>
                </c:pt>
                <c:pt idx="5">
                  <c:v>39052</c:v>
                </c:pt>
                <c:pt idx="6">
                  <c:v>39083</c:v>
                </c:pt>
                <c:pt idx="7">
                  <c:v>39142</c:v>
                </c:pt>
                <c:pt idx="8">
                  <c:v>39173</c:v>
                </c:pt>
                <c:pt idx="9">
                  <c:v>39234</c:v>
                </c:pt>
                <c:pt idx="10">
                  <c:v>39417</c:v>
                </c:pt>
                <c:pt idx="11">
                  <c:v>39508</c:v>
                </c:pt>
                <c:pt idx="12">
                  <c:v>39600</c:v>
                </c:pt>
                <c:pt idx="13">
                  <c:v>39692</c:v>
                </c:pt>
                <c:pt idx="14">
                  <c:v>39814</c:v>
                </c:pt>
                <c:pt idx="15">
                  <c:v>39904</c:v>
                </c:pt>
                <c:pt idx="16">
                  <c:v>39934</c:v>
                </c:pt>
                <c:pt idx="17">
                  <c:v>40057</c:v>
                </c:pt>
                <c:pt idx="18">
                  <c:v>40148</c:v>
                </c:pt>
                <c:pt idx="19">
                  <c:v>40269</c:v>
                </c:pt>
                <c:pt idx="20">
                  <c:v>40452</c:v>
                </c:pt>
                <c:pt idx="21">
                  <c:v>40575</c:v>
                </c:pt>
                <c:pt idx="22">
                  <c:v>40664</c:v>
                </c:pt>
                <c:pt idx="23">
                  <c:v>40817</c:v>
                </c:pt>
                <c:pt idx="24">
                  <c:v>40909</c:v>
                </c:pt>
                <c:pt idx="25">
                  <c:v>41061</c:v>
                </c:pt>
                <c:pt idx="26">
                  <c:v>41153</c:v>
                </c:pt>
                <c:pt idx="27">
                  <c:v>41244</c:v>
                </c:pt>
                <c:pt idx="28">
                  <c:v>41275</c:v>
                </c:pt>
              </c:numCache>
            </c:numRef>
          </c:cat>
          <c:val>
            <c:numRef>
              <c:f>データ受診前後!$B$2:$B$32</c:f>
              <c:numCache>
                <c:formatCode>General</c:formatCode>
                <c:ptCount val="31"/>
                <c:pt idx="0">
                  <c:v>4.9000000000000004</c:v>
                </c:pt>
                <c:pt idx="1">
                  <c:v>5.5</c:v>
                </c:pt>
                <c:pt idx="2">
                  <c:v>6.75</c:v>
                </c:pt>
                <c:pt idx="3">
                  <c:v>7.4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5.8</c:v>
                </c:pt>
                <c:pt idx="8">
                  <c:v>6.1</c:v>
                </c:pt>
                <c:pt idx="9">
                  <c:v>6</c:v>
                </c:pt>
                <c:pt idx="10">
                  <c:v>5.9</c:v>
                </c:pt>
                <c:pt idx="11">
                  <c:v>4.9000000000000004</c:v>
                </c:pt>
                <c:pt idx="12">
                  <c:v>5.6</c:v>
                </c:pt>
                <c:pt idx="13">
                  <c:v>5.8</c:v>
                </c:pt>
                <c:pt idx="14">
                  <c:v>6.2</c:v>
                </c:pt>
                <c:pt idx="15">
                  <c:v>6.1</c:v>
                </c:pt>
                <c:pt idx="16">
                  <c:v>5.7</c:v>
                </c:pt>
                <c:pt idx="17">
                  <c:v>7.1</c:v>
                </c:pt>
                <c:pt idx="18">
                  <c:v>6.5</c:v>
                </c:pt>
                <c:pt idx="19">
                  <c:v>6.1</c:v>
                </c:pt>
                <c:pt idx="20">
                  <c:v>5.9</c:v>
                </c:pt>
                <c:pt idx="21">
                  <c:v>7</c:v>
                </c:pt>
                <c:pt idx="22">
                  <c:v>7.4</c:v>
                </c:pt>
                <c:pt idx="23">
                  <c:v>7.2</c:v>
                </c:pt>
                <c:pt idx="24">
                  <c:v>7.4</c:v>
                </c:pt>
                <c:pt idx="25">
                  <c:v>6.7</c:v>
                </c:pt>
                <c:pt idx="26">
                  <c:v>7.1</c:v>
                </c:pt>
                <c:pt idx="27">
                  <c:v>6.9</c:v>
                </c:pt>
                <c:pt idx="28">
                  <c:v>8.9</c:v>
                </c:pt>
              </c:numCache>
            </c:numRef>
          </c:val>
        </c:ser>
        <c:marker val="1"/>
        <c:axId val="107736448"/>
        <c:axId val="108139648"/>
      </c:lineChart>
      <c:dateAx>
        <c:axId val="107736448"/>
        <c:scaling>
          <c:orientation val="minMax"/>
        </c:scaling>
        <c:axPos val="b"/>
        <c:numFmt formatCode="mmm\-yy" sourceLinked="1"/>
        <c:tickLblPos val="nextTo"/>
        <c:crossAx val="108139648"/>
        <c:crosses val="autoZero"/>
        <c:auto val="1"/>
        <c:lblOffset val="100"/>
      </c:dateAx>
      <c:valAx>
        <c:axId val="108139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077364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データ受診前後!$E$1</c:f>
              <c:strCache>
                <c:ptCount val="1"/>
                <c:pt idx="0">
                  <c:v>PSA</c:v>
                </c:pt>
              </c:strCache>
            </c:strRef>
          </c:tx>
          <c:cat>
            <c:numRef>
              <c:f>データ受診前後!$D$2:$D$15</c:f>
              <c:numCache>
                <c:formatCode>mmm\-yy</c:formatCode>
                <c:ptCount val="14"/>
                <c:pt idx="0">
                  <c:v>41334</c:v>
                </c:pt>
                <c:pt idx="1">
                  <c:v>41395</c:v>
                </c:pt>
                <c:pt idx="2">
                  <c:v>41426</c:v>
                </c:pt>
                <c:pt idx="3">
                  <c:v>41456</c:v>
                </c:pt>
                <c:pt idx="4">
                  <c:v>41487</c:v>
                </c:pt>
                <c:pt idx="5">
                  <c:v>41548</c:v>
                </c:pt>
                <c:pt idx="6">
                  <c:v>41609</c:v>
                </c:pt>
                <c:pt idx="7">
                  <c:v>41640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</c:numCache>
            </c:numRef>
          </c:cat>
          <c:val>
            <c:numRef>
              <c:f>データ受診前後!$E$2:$E$15</c:f>
              <c:numCache>
                <c:formatCode>General</c:formatCode>
                <c:ptCount val="14"/>
                <c:pt idx="0">
                  <c:v>8.8000000000000007</c:v>
                </c:pt>
                <c:pt idx="1">
                  <c:v>9.3000000000000007</c:v>
                </c:pt>
                <c:pt idx="2">
                  <c:v>8.4</c:v>
                </c:pt>
                <c:pt idx="3">
                  <c:v>7.89</c:v>
                </c:pt>
                <c:pt idx="4">
                  <c:v>8.16</c:v>
                </c:pt>
                <c:pt idx="5">
                  <c:v>9.129999999999999</c:v>
                </c:pt>
                <c:pt idx="6">
                  <c:v>7.92</c:v>
                </c:pt>
                <c:pt idx="7">
                  <c:v>9.34</c:v>
                </c:pt>
                <c:pt idx="8">
                  <c:v>10.200000000000001</c:v>
                </c:pt>
                <c:pt idx="9">
                  <c:v>10.4</c:v>
                </c:pt>
                <c:pt idx="10">
                  <c:v>8.15</c:v>
                </c:pt>
                <c:pt idx="11">
                  <c:v>7.44</c:v>
                </c:pt>
                <c:pt idx="12">
                  <c:v>7.1</c:v>
                </c:pt>
                <c:pt idx="13">
                  <c:v>6.9</c:v>
                </c:pt>
              </c:numCache>
            </c:numRef>
          </c:val>
        </c:ser>
        <c:marker val="1"/>
        <c:axId val="107877504"/>
        <c:axId val="107879040"/>
      </c:lineChart>
      <c:dateAx>
        <c:axId val="107877504"/>
        <c:scaling>
          <c:orientation val="minMax"/>
        </c:scaling>
        <c:axPos val="b"/>
        <c:numFmt formatCode="mmm\-yy" sourceLinked="1"/>
        <c:tickLblPos val="nextTo"/>
        <c:crossAx val="107879040"/>
        <c:crosses val="autoZero"/>
        <c:auto val="1"/>
        <c:lblOffset val="100"/>
      </c:dateAx>
      <c:valAx>
        <c:axId val="107879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ja-JP"/>
          </a:p>
        </c:txPr>
        <c:crossAx val="1078775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01075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601075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 b="1">
                <a:solidFill>
                  <a:srgbClr val="FFFF00"/>
                </a:solidFill>
                <a:ea typeface="+mn-ea"/>
              </a:defRPr>
            </a:lvl1pPr>
          </a:lstStyle>
          <a:p>
            <a:pPr>
              <a:defRPr/>
            </a:pPr>
            <a:fld id="{0CF8A2D6-57EA-4D2F-AEAB-A617FE6EE2D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81038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4375150"/>
            <a:ext cx="5189538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1075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l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01075"/>
            <a:ext cx="30670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7" tIns="48629" rIns="97257" bIns="48629" numCol="1" anchor="b" anchorCtr="0" compatLnSpc="1">
            <a:prstTxWarp prst="textNoShape">
              <a:avLst/>
            </a:prstTxWarp>
          </a:bodyPr>
          <a:lstStyle>
            <a:lvl1pPr algn="r" defTabSz="973138" eaLnBrk="1" hangingPunct="1">
              <a:defRPr kumimoji="0" sz="1300">
                <a:latin typeface="Times New Roman" pitchFamily="1" charset="0"/>
                <a:ea typeface="+mn-ea"/>
              </a:defRPr>
            </a:lvl1pPr>
          </a:lstStyle>
          <a:p>
            <a:pPr>
              <a:defRPr/>
            </a:pPr>
            <a:fld id="{423EB2B1-C95C-4A9C-A753-CC27BC3B49E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E1C9C-75AE-4618-89E0-0B8571FC1599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926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20787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D4879-E886-4C14-BC17-D2CFE06ED7C7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1945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76113-1AE0-4CE2-9369-052BBB1581B2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434F2-0F75-4717-9B25-0BD301B7F61F}" type="slidenum">
              <a:rPr lang="en-US" altLang="ja-JP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18"/>
          <p:cNvSpPr>
            <a:spLocks/>
          </p:cNvSpPr>
          <p:nvPr/>
        </p:nvSpPr>
        <p:spPr bwMode="auto">
          <a:xfrm>
            <a:off x="0" y="4040188"/>
            <a:ext cx="9134475" cy="490537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5" name="フリーフォーム 19"/>
          <p:cNvSpPr>
            <a:spLocks/>
          </p:cNvSpPr>
          <p:nvPr/>
        </p:nvSpPr>
        <p:spPr bwMode="auto">
          <a:xfrm>
            <a:off x="0" y="3071813"/>
            <a:ext cx="9144000" cy="1116012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6" name="フリーフォーム 21"/>
          <p:cNvSpPr>
            <a:spLocks/>
          </p:cNvSpPr>
          <p:nvPr/>
        </p:nvSpPr>
        <p:spPr bwMode="auto">
          <a:xfrm>
            <a:off x="0" y="3952875"/>
            <a:ext cx="9144000" cy="3683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7" name="フリーフォーム 22"/>
          <p:cNvSpPr>
            <a:spLocks/>
          </p:cNvSpPr>
          <p:nvPr/>
        </p:nvSpPr>
        <p:spPr bwMode="auto">
          <a:xfrm>
            <a:off x="0" y="3810000"/>
            <a:ext cx="9144000" cy="490538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8" name="フリーフォーム 23"/>
          <p:cNvSpPr>
            <a:spLocks/>
          </p:cNvSpPr>
          <p:nvPr/>
        </p:nvSpPr>
        <p:spPr bwMode="auto">
          <a:xfrm>
            <a:off x="0" y="4090988"/>
            <a:ext cx="91440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9" name="フリーフォーム 24"/>
          <p:cNvSpPr>
            <a:spLocks/>
          </p:cNvSpPr>
          <p:nvPr/>
        </p:nvSpPr>
        <p:spPr bwMode="auto">
          <a:xfrm>
            <a:off x="0" y="4325938"/>
            <a:ext cx="9144000" cy="55245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0" name="フリーフォーム 25"/>
          <p:cNvSpPr>
            <a:spLocks/>
          </p:cNvSpPr>
          <p:nvPr/>
        </p:nvSpPr>
        <p:spPr bwMode="auto">
          <a:xfrm>
            <a:off x="142875" y="4071938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1" name="フリーフォーム 26"/>
          <p:cNvSpPr>
            <a:spLocks/>
          </p:cNvSpPr>
          <p:nvPr/>
        </p:nvSpPr>
        <p:spPr bwMode="auto">
          <a:xfrm>
            <a:off x="152400" y="4019550"/>
            <a:ext cx="8991600" cy="481013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2" name="フリーフォーム 27"/>
          <p:cNvSpPr>
            <a:spLocks/>
          </p:cNvSpPr>
          <p:nvPr/>
        </p:nvSpPr>
        <p:spPr bwMode="auto">
          <a:xfrm>
            <a:off x="142875" y="3714750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sp>
        <p:nvSpPr>
          <p:cNvPr id="14" name="フリーフォーム 28"/>
          <p:cNvSpPr>
            <a:spLocks/>
          </p:cNvSpPr>
          <p:nvPr/>
        </p:nvSpPr>
        <p:spPr bwMode="auto">
          <a:xfrm>
            <a:off x="152400" y="3881438"/>
            <a:ext cx="89916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kumimoji="0" lang="ja-JP" altLang="en-US">
              <a:ea typeface="+mn-ea"/>
            </a:endParaRPr>
          </a:p>
        </p:txBody>
      </p:sp>
      <p:grpSp>
        <p:nvGrpSpPr>
          <p:cNvPr id="15" name="グループ化 29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6" name="フリーフォーム 31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5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8" name="フリーフォーム 36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/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9" name="日付プレースホルダー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908D26-512C-4417-B336-1FDB1031D2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0534-F4A3-48D5-8B1B-9BE49AB6F0A1}" type="datetimeFigureOut">
              <a:rPr lang="ja-JP" altLang="en-US"/>
              <a:pPr>
                <a:defRPr/>
              </a:pPr>
              <a:t>2014/10/1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1F48-4444-429B-A0BC-541D1152DFB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5"/>
          <p:cNvGrpSpPr>
            <a:grpSpLocks/>
          </p:cNvGrpSpPr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19"/>
            <p:cNvSpPr>
              <a:spLocks/>
            </p:cNvSpPr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6" name="フリーフォーム 21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7" name="フリーフォーム 22"/>
            <p:cNvSpPr>
              <a:spLocks/>
            </p:cNvSpPr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8" name="フリーフォーム 23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  <p:sp>
          <p:nvSpPr>
            <p:cNvPr id="9" name="フリーフォーム 24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kumimoji="0" lang="ja-JP" altLang="en-US">
                <a:ea typeface="+mn-ea"/>
              </a:endParaRPr>
            </a:p>
          </p:txBody>
        </p:sp>
      </p:grpSp>
      <p:grpSp>
        <p:nvGrpSpPr>
          <p:cNvPr id="10" name="グループ化 25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26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2" name="フリーフォーム 27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フリーフォーム 28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" name="グループ化 29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31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フリーフォーム 35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17" name="フリーフォーム 36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フリーフォーム 37"/>
          <p:cNvSpPr>
            <a:spLocks/>
          </p:cNvSpPr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19" name="フリーフォーム 44"/>
          <p:cNvSpPr>
            <a:spLocks/>
          </p:cNvSpPr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2147483647 w 309"/>
              <a:gd name="T3" fmla="*/ 2147483647 h 263"/>
              <a:gd name="T4" fmla="*/ 2147483647 w 309"/>
              <a:gd name="T5" fmla="*/ 2147483647 h 263"/>
              <a:gd name="T6" fmla="*/ 2147483647 w 309"/>
              <a:gd name="T7" fmla="*/ 2147483647 h 263"/>
              <a:gd name="T8" fmla="*/ 2147483647 w 309"/>
              <a:gd name="T9" fmla="*/ 2147483647 h 263"/>
              <a:gd name="T10" fmla="*/ 2147483647 w 309"/>
              <a:gd name="T11" fmla="*/ 2147483647 h 263"/>
              <a:gd name="T12" fmla="*/ 2147483647 w 309"/>
              <a:gd name="T13" fmla="*/ 2147483647 h 263"/>
              <a:gd name="T14" fmla="*/ 2147483647 w 309"/>
              <a:gd name="T15" fmla="*/ 2147483647 h 263"/>
              <a:gd name="T16" fmla="*/ 2147483647 w 309"/>
              <a:gd name="T17" fmla="*/ 2147483647 h 263"/>
              <a:gd name="T18" fmla="*/ 2147483647 w 309"/>
              <a:gd name="T19" fmla="*/ 2147483647 h 263"/>
              <a:gd name="T20" fmla="*/ 2147483647 w 309"/>
              <a:gd name="T21" fmla="*/ 2147483647 h 263"/>
              <a:gd name="T22" fmla="*/ 2147483647 w 309"/>
              <a:gd name="T23" fmla="*/ 2147483647 h 2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9"/>
              <a:gd name="T37" fmla="*/ 0 h 263"/>
              <a:gd name="T38" fmla="*/ 309 w 309"/>
              <a:gd name="T39" fmla="*/ 263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0" lang="en-US">
              <a:ea typeface="+mn-ea"/>
            </a:endParaRPr>
          </a:p>
        </p:txBody>
      </p:sp>
      <p:grpSp>
        <p:nvGrpSpPr>
          <p:cNvPr id="20" name="グループ化 3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40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2" name="フリーフォーム 41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3" name="フリーフォーム 42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グループ化 43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44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フリーフォーム 45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27" name="フリーフォーム 46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フリーフォーム 47"/>
          <p:cNvSpPr>
            <a:spLocks/>
          </p:cNvSpPr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FF0000">
                  <a:alpha val="100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64F552F-81F5-44F8-8130-84A42F58F8A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6E2423-51B1-4893-848F-B04CE6B4BAC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67DC3C-6C01-4DAB-B821-34D2C8AA6B7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782E8C-2350-4FB2-BC59-1AB6FF5A7C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C2DC917-C0F5-45C0-91E0-4D2E0E42AC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8C790A-DA59-40AA-A631-789C403BB92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4CFCD4-0521-48B0-9A72-74AC45BE40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6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2246-64EF-4F74-A42C-4A4F4A8F2CD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ー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B9282003-1046-49B7-8A92-BC2543FAD5C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1029" name="グループ化 1"/>
          <p:cNvGrpSpPr>
            <a:grpSpLocks/>
          </p:cNvGrpSpPr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033" name="フリーフォーム 17"/>
            <p:cNvSpPr>
              <a:spLocks/>
            </p:cNvSpPr>
            <p:nvPr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1"/>
                <a:gd name="T64" fmla="*/ 0 h 300"/>
                <a:gd name="T65" fmla="*/ 991 w 991"/>
                <a:gd name="T66" fmla="*/ 30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4" name="フリーフォーム 18"/>
            <p:cNvSpPr>
              <a:spLocks/>
            </p:cNvSpPr>
            <p:nvPr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137 w 539"/>
                <a:gd name="T3" fmla="*/ 1125 h 1129"/>
                <a:gd name="T4" fmla="*/ 432 w 539"/>
                <a:gd name="T5" fmla="*/ 1115 h 1129"/>
                <a:gd name="T6" fmla="*/ 615 w 539"/>
                <a:gd name="T7" fmla="*/ 1106 h 1129"/>
                <a:gd name="T8" fmla="*/ 786 w 539"/>
                <a:gd name="T9" fmla="*/ 1094 h 1129"/>
                <a:gd name="T10" fmla="*/ 944 w 539"/>
                <a:gd name="T11" fmla="*/ 1079 h 1129"/>
                <a:gd name="T12" fmla="*/ 1015 w 539"/>
                <a:gd name="T13" fmla="*/ 1071 h 1129"/>
                <a:gd name="T14" fmla="*/ 1072 w 539"/>
                <a:gd name="T15" fmla="*/ 1062 h 1129"/>
                <a:gd name="T16" fmla="*/ 1110 w 539"/>
                <a:gd name="T17" fmla="*/ 1056 h 1129"/>
                <a:gd name="T18" fmla="*/ 1148 w 539"/>
                <a:gd name="T19" fmla="*/ 1048 h 1129"/>
                <a:gd name="T20" fmla="*/ 1196 w 539"/>
                <a:gd name="T21" fmla="*/ 1037 h 1129"/>
                <a:gd name="T22" fmla="*/ 1257 w 539"/>
                <a:gd name="T23" fmla="*/ 1019 h 1129"/>
                <a:gd name="T24" fmla="*/ 1323 w 539"/>
                <a:gd name="T25" fmla="*/ 998 h 1129"/>
                <a:gd name="T26" fmla="*/ 1393 w 539"/>
                <a:gd name="T27" fmla="*/ 969 h 1129"/>
                <a:gd name="T28" fmla="*/ 1467 w 539"/>
                <a:gd name="T29" fmla="*/ 939 h 1129"/>
                <a:gd name="T30" fmla="*/ 1537 w 539"/>
                <a:gd name="T31" fmla="*/ 898 h 1129"/>
                <a:gd name="T32" fmla="*/ 1599 w 539"/>
                <a:gd name="T33" fmla="*/ 848 h 1129"/>
                <a:gd name="T34" fmla="*/ 1652 w 539"/>
                <a:gd name="T35" fmla="*/ 793 h 1129"/>
                <a:gd name="T36" fmla="*/ 1699 w 539"/>
                <a:gd name="T37" fmla="*/ 727 h 1129"/>
                <a:gd name="T38" fmla="*/ 1736 w 539"/>
                <a:gd name="T39" fmla="*/ 655 h 1129"/>
                <a:gd name="T40" fmla="*/ 1754 w 539"/>
                <a:gd name="T41" fmla="*/ 572 h 1129"/>
                <a:gd name="T42" fmla="*/ 1760 w 539"/>
                <a:gd name="T43" fmla="*/ 530 h 1129"/>
                <a:gd name="T44" fmla="*/ 1754 w 539"/>
                <a:gd name="T45" fmla="*/ 482 h 1129"/>
                <a:gd name="T46" fmla="*/ 1747 w 539"/>
                <a:gd name="T47" fmla="*/ 432 h 1129"/>
                <a:gd name="T48" fmla="*/ 1739 w 539"/>
                <a:gd name="T49" fmla="*/ 378 h 1129"/>
                <a:gd name="T50" fmla="*/ 1736 w 539"/>
                <a:gd name="T51" fmla="*/ 357 h 1129"/>
                <a:gd name="T52" fmla="*/ 1712 w 539"/>
                <a:gd name="T53" fmla="*/ 286 h 1129"/>
                <a:gd name="T54" fmla="*/ 1687 w 539"/>
                <a:gd name="T55" fmla="*/ 232 h 1129"/>
                <a:gd name="T56" fmla="*/ 1642 w 539"/>
                <a:gd name="T57" fmla="*/ 169 h 1129"/>
                <a:gd name="T58" fmla="*/ 1592 w 539"/>
                <a:gd name="T59" fmla="*/ 90 h 1129"/>
                <a:gd name="T60" fmla="*/ 1522 w 539"/>
                <a:gd name="T61" fmla="*/ 0 h 1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9"/>
                <a:gd name="T94" fmla="*/ 0 h 1129"/>
                <a:gd name="T95" fmla="*/ 539 w 539"/>
                <a:gd name="T96" fmla="*/ 1129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5" name="フリーフォーム 19"/>
            <p:cNvSpPr>
              <a:spLocks/>
            </p:cNvSpPr>
            <p:nvPr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851 h 1085"/>
                <a:gd name="T2" fmla="*/ 40 w 1607"/>
                <a:gd name="T3" fmla="*/ 862 h 1085"/>
                <a:gd name="T4" fmla="*/ 143 w 1607"/>
                <a:gd name="T5" fmla="*/ 884 h 1085"/>
                <a:gd name="T6" fmla="*/ 295 w 1607"/>
                <a:gd name="T7" fmla="*/ 915 h 1085"/>
                <a:gd name="T8" fmla="*/ 384 w 1607"/>
                <a:gd name="T9" fmla="*/ 932 h 1085"/>
                <a:gd name="T10" fmla="*/ 486 w 1607"/>
                <a:gd name="T11" fmla="*/ 949 h 1085"/>
                <a:gd name="T12" fmla="*/ 588 w 1607"/>
                <a:gd name="T13" fmla="*/ 964 h 1085"/>
                <a:gd name="T14" fmla="*/ 693 w 1607"/>
                <a:gd name="T15" fmla="*/ 977 h 1085"/>
                <a:gd name="T16" fmla="*/ 798 w 1607"/>
                <a:gd name="T17" fmla="*/ 985 h 1085"/>
                <a:gd name="T18" fmla="*/ 907 w 1607"/>
                <a:gd name="T19" fmla="*/ 991 h 1085"/>
                <a:gd name="T20" fmla="*/ 956 w 1607"/>
                <a:gd name="T21" fmla="*/ 993 h 1085"/>
                <a:gd name="T22" fmla="*/ 1009 w 1607"/>
                <a:gd name="T23" fmla="*/ 993 h 1085"/>
                <a:gd name="T24" fmla="*/ 1060 w 1607"/>
                <a:gd name="T25" fmla="*/ 991 h 1085"/>
                <a:gd name="T26" fmla="*/ 1106 w 1607"/>
                <a:gd name="T27" fmla="*/ 987 h 1085"/>
                <a:gd name="T28" fmla="*/ 1154 w 1607"/>
                <a:gd name="T29" fmla="*/ 982 h 1085"/>
                <a:gd name="T30" fmla="*/ 1200 w 1607"/>
                <a:gd name="T31" fmla="*/ 975 h 1085"/>
                <a:gd name="T32" fmla="*/ 1239 w 1607"/>
                <a:gd name="T33" fmla="*/ 968 h 1085"/>
                <a:gd name="T34" fmla="*/ 1282 w 1607"/>
                <a:gd name="T35" fmla="*/ 958 h 1085"/>
                <a:gd name="T36" fmla="*/ 1293 w 1607"/>
                <a:gd name="T37" fmla="*/ 954 h 1085"/>
                <a:gd name="T38" fmla="*/ 1326 w 1607"/>
                <a:gd name="T39" fmla="*/ 944 h 1085"/>
                <a:gd name="T40" fmla="*/ 1346 w 1607"/>
                <a:gd name="T41" fmla="*/ 932 h 1085"/>
                <a:gd name="T42" fmla="*/ 1367 w 1607"/>
                <a:gd name="T43" fmla="*/ 923 h 1085"/>
                <a:gd name="T44" fmla="*/ 1394 w 1607"/>
                <a:gd name="T45" fmla="*/ 907 h 1085"/>
                <a:gd name="T46" fmla="*/ 1419 w 1607"/>
                <a:gd name="T47" fmla="*/ 889 h 1085"/>
                <a:gd name="T48" fmla="*/ 1446 w 1607"/>
                <a:gd name="T49" fmla="*/ 870 h 1085"/>
                <a:gd name="T50" fmla="*/ 1470 w 1607"/>
                <a:gd name="T51" fmla="*/ 845 h 1085"/>
                <a:gd name="T52" fmla="*/ 1493 w 1607"/>
                <a:gd name="T53" fmla="*/ 817 h 1085"/>
                <a:gd name="T54" fmla="*/ 1512 w 1607"/>
                <a:gd name="T55" fmla="*/ 782 h 1085"/>
                <a:gd name="T56" fmla="*/ 1527 w 1607"/>
                <a:gd name="T57" fmla="*/ 745 h 1085"/>
                <a:gd name="T58" fmla="*/ 1535 w 1607"/>
                <a:gd name="T59" fmla="*/ 724 h 1085"/>
                <a:gd name="T60" fmla="*/ 1540 w 1607"/>
                <a:gd name="T61" fmla="*/ 703 h 1085"/>
                <a:gd name="T62" fmla="*/ 1546 w 1607"/>
                <a:gd name="T63" fmla="*/ 680 h 1085"/>
                <a:gd name="T64" fmla="*/ 1550 w 1607"/>
                <a:gd name="T65" fmla="*/ 655 h 1085"/>
                <a:gd name="T66" fmla="*/ 1552 w 1607"/>
                <a:gd name="T67" fmla="*/ 631 h 1085"/>
                <a:gd name="T68" fmla="*/ 1552 w 1607"/>
                <a:gd name="T69" fmla="*/ 604 h 1085"/>
                <a:gd name="T70" fmla="*/ 1552 w 1607"/>
                <a:gd name="T71" fmla="*/ 589 h 1085"/>
                <a:gd name="T72" fmla="*/ 1552 w 1607"/>
                <a:gd name="T73" fmla="*/ 549 h 1085"/>
                <a:gd name="T74" fmla="*/ 1544 w 1607"/>
                <a:gd name="T75" fmla="*/ 485 h 1085"/>
                <a:gd name="T76" fmla="*/ 1538 w 1607"/>
                <a:gd name="T77" fmla="*/ 446 h 1085"/>
                <a:gd name="T78" fmla="*/ 1531 w 1607"/>
                <a:gd name="T79" fmla="*/ 404 h 1085"/>
                <a:gd name="T80" fmla="*/ 1520 w 1607"/>
                <a:gd name="T81" fmla="*/ 358 h 1085"/>
                <a:gd name="T82" fmla="*/ 1506 w 1607"/>
                <a:gd name="T83" fmla="*/ 310 h 1085"/>
                <a:gd name="T84" fmla="*/ 1491 w 1607"/>
                <a:gd name="T85" fmla="*/ 257 h 1085"/>
                <a:gd name="T86" fmla="*/ 1469 w 1607"/>
                <a:gd name="T87" fmla="*/ 206 h 1085"/>
                <a:gd name="T88" fmla="*/ 1442 w 1607"/>
                <a:gd name="T89" fmla="*/ 156 h 1085"/>
                <a:gd name="T90" fmla="*/ 1411 w 1607"/>
                <a:gd name="T91" fmla="*/ 103 h 1085"/>
                <a:gd name="T92" fmla="*/ 1375 w 1607"/>
                <a:gd name="T93" fmla="*/ 51 h 1085"/>
                <a:gd name="T94" fmla="*/ 1333 w 1607"/>
                <a:gd name="T95" fmla="*/ 0 h 10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7"/>
                <a:gd name="T145" fmla="*/ 0 h 1085"/>
                <a:gd name="T146" fmla="*/ 1607 w 1607"/>
                <a:gd name="T147" fmla="*/ 1085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6" name="フリーフォーム 21"/>
            <p:cNvSpPr>
              <a:spLocks/>
            </p:cNvSpPr>
            <p:nvPr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99 w 1620"/>
                <a:gd name="T5" fmla="*/ 605 h 657"/>
                <a:gd name="T6" fmla="*/ 217 w 1620"/>
                <a:gd name="T7" fmla="*/ 624 h 657"/>
                <a:gd name="T8" fmla="*/ 280 w 1620"/>
                <a:gd name="T9" fmla="*/ 634 h 657"/>
                <a:gd name="T10" fmla="*/ 352 w 1620"/>
                <a:gd name="T11" fmla="*/ 642 h 657"/>
                <a:gd name="T12" fmla="*/ 433 w 1620"/>
                <a:gd name="T13" fmla="*/ 649 h 657"/>
                <a:gd name="T14" fmla="*/ 516 w 1620"/>
                <a:gd name="T15" fmla="*/ 653 h 657"/>
                <a:gd name="T16" fmla="*/ 602 w 1620"/>
                <a:gd name="T17" fmla="*/ 657 h 657"/>
                <a:gd name="T18" fmla="*/ 688 w 1620"/>
                <a:gd name="T19" fmla="*/ 655 h 657"/>
                <a:gd name="T20" fmla="*/ 773 w 1620"/>
                <a:gd name="T21" fmla="*/ 651 h 657"/>
                <a:gd name="T22" fmla="*/ 858 w 1620"/>
                <a:gd name="T23" fmla="*/ 643 h 657"/>
                <a:gd name="T24" fmla="*/ 941 w 1620"/>
                <a:gd name="T25" fmla="*/ 630 h 657"/>
                <a:gd name="T26" fmla="*/ 983 w 1620"/>
                <a:gd name="T27" fmla="*/ 620 h 657"/>
                <a:gd name="T28" fmla="*/ 1021 w 1620"/>
                <a:gd name="T29" fmla="*/ 611 h 657"/>
                <a:gd name="T30" fmla="*/ 1034 w 1620"/>
                <a:gd name="T31" fmla="*/ 607 h 657"/>
                <a:gd name="T32" fmla="*/ 1069 w 1620"/>
                <a:gd name="T33" fmla="*/ 597 h 657"/>
                <a:gd name="T34" fmla="*/ 1122 w 1620"/>
                <a:gd name="T35" fmla="*/ 576 h 657"/>
                <a:gd name="T36" fmla="*/ 1153 w 1620"/>
                <a:gd name="T37" fmla="*/ 563 h 657"/>
                <a:gd name="T38" fmla="*/ 1184 w 1620"/>
                <a:gd name="T39" fmla="*/ 547 h 657"/>
                <a:gd name="T40" fmla="*/ 1221 w 1620"/>
                <a:gd name="T41" fmla="*/ 528 h 657"/>
                <a:gd name="T42" fmla="*/ 1253 w 1620"/>
                <a:gd name="T43" fmla="*/ 507 h 657"/>
                <a:gd name="T44" fmla="*/ 1289 w 1620"/>
                <a:gd name="T45" fmla="*/ 482 h 657"/>
                <a:gd name="T46" fmla="*/ 1327 w 1620"/>
                <a:gd name="T47" fmla="*/ 451 h 657"/>
                <a:gd name="T48" fmla="*/ 1361 w 1620"/>
                <a:gd name="T49" fmla="*/ 419 h 657"/>
                <a:gd name="T50" fmla="*/ 1391 w 1620"/>
                <a:gd name="T51" fmla="*/ 380 h 657"/>
                <a:gd name="T52" fmla="*/ 1421 w 1620"/>
                <a:gd name="T53" fmla="*/ 338 h 657"/>
                <a:gd name="T54" fmla="*/ 1433 w 1620"/>
                <a:gd name="T55" fmla="*/ 317 h 657"/>
                <a:gd name="T56" fmla="*/ 1446 w 1620"/>
                <a:gd name="T57" fmla="*/ 294 h 657"/>
                <a:gd name="T58" fmla="*/ 1454 w 1620"/>
                <a:gd name="T59" fmla="*/ 265 h 657"/>
                <a:gd name="T60" fmla="*/ 1464 w 1620"/>
                <a:gd name="T61" fmla="*/ 235 h 657"/>
                <a:gd name="T62" fmla="*/ 1474 w 1620"/>
                <a:gd name="T63" fmla="*/ 196 h 657"/>
                <a:gd name="T64" fmla="*/ 1485 w 1620"/>
                <a:gd name="T65" fmla="*/ 150 h 657"/>
                <a:gd name="T66" fmla="*/ 1494 w 1620"/>
                <a:gd name="T67" fmla="*/ 102 h 657"/>
                <a:gd name="T68" fmla="*/ 1499 w 1620"/>
                <a:gd name="T69" fmla="*/ 52 h 657"/>
                <a:gd name="T70" fmla="*/ 1499 w 1620"/>
                <a:gd name="T71" fmla="*/ 25 h 657"/>
                <a:gd name="T72" fmla="*/ 1499 w 1620"/>
                <a:gd name="T73" fmla="*/ 0 h 6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0"/>
                <a:gd name="T112" fmla="*/ 0 h 657"/>
                <a:gd name="T113" fmla="*/ 1620 w 1620"/>
                <a:gd name="T114" fmla="*/ 657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7" name="フリーフォーム 22"/>
            <p:cNvSpPr>
              <a:spLocks/>
            </p:cNvSpPr>
            <p:nvPr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043 h 1146"/>
                <a:gd name="T2" fmla="*/ 36 w 1142"/>
                <a:gd name="T3" fmla="*/ 1045 h 1146"/>
                <a:gd name="T4" fmla="*/ 132 w 1142"/>
                <a:gd name="T5" fmla="*/ 1043 h 1146"/>
                <a:gd name="T6" fmla="*/ 200 w 1142"/>
                <a:gd name="T7" fmla="*/ 1041 h 1146"/>
                <a:gd name="T8" fmla="*/ 274 w 1142"/>
                <a:gd name="T9" fmla="*/ 1036 h 1146"/>
                <a:gd name="T10" fmla="*/ 355 w 1142"/>
                <a:gd name="T11" fmla="*/ 1031 h 1146"/>
                <a:gd name="T12" fmla="*/ 438 w 1142"/>
                <a:gd name="T13" fmla="*/ 1020 h 1146"/>
                <a:gd name="T14" fmla="*/ 526 w 1142"/>
                <a:gd name="T15" fmla="*/ 1008 h 1146"/>
                <a:gd name="T16" fmla="*/ 614 w 1142"/>
                <a:gd name="T17" fmla="*/ 991 h 1146"/>
                <a:gd name="T18" fmla="*/ 658 w 1142"/>
                <a:gd name="T19" fmla="*/ 980 h 1146"/>
                <a:gd name="T20" fmla="*/ 701 w 1142"/>
                <a:gd name="T21" fmla="*/ 971 h 1146"/>
                <a:gd name="T22" fmla="*/ 743 w 1142"/>
                <a:gd name="T23" fmla="*/ 957 h 1146"/>
                <a:gd name="T24" fmla="*/ 783 w 1142"/>
                <a:gd name="T25" fmla="*/ 943 h 1146"/>
                <a:gd name="T26" fmla="*/ 822 w 1142"/>
                <a:gd name="T27" fmla="*/ 927 h 1146"/>
                <a:gd name="T28" fmla="*/ 860 w 1142"/>
                <a:gd name="T29" fmla="*/ 910 h 1146"/>
                <a:gd name="T30" fmla="*/ 895 w 1142"/>
                <a:gd name="T31" fmla="*/ 892 h 1146"/>
                <a:gd name="T32" fmla="*/ 927 w 1142"/>
                <a:gd name="T33" fmla="*/ 873 h 1146"/>
                <a:gd name="T34" fmla="*/ 958 w 1142"/>
                <a:gd name="T35" fmla="*/ 852 h 1146"/>
                <a:gd name="T36" fmla="*/ 985 w 1142"/>
                <a:gd name="T37" fmla="*/ 830 h 1146"/>
                <a:gd name="T38" fmla="*/ 1012 w 1142"/>
                <a:gd name="T39" fmla="*/ 805 h 1146"/>
                <a:gd name="T40" fmla="*/ 1033 w 1142"/>
                <a:gd name="T41" fmla="*/ 777 h 1146"/>
                <a:gd name="T42" fmla="*/ 1040 w 1142"/>
                <a:gd name="T43" fmla="*/ 767 h 1146"/>
                <a:gd name="T44" fmla="*/ 1060 w 1142"/>
                <a:gd name="T45" fmla="*/ 736 h 1146"/>
                <a:gd name="T46" fmla="*/ 1073 w 1142"/>
                <a:gd name="T47" fmla="*/ 714 h 1146"/>
                <a:gd name="T48" fmla="*/ 1085 w 1142"/>
                <a:gd name="T49" fmla="*/ 684 h 1146"/>
                <a:gd name="T50" fmla="*/ 1098 w 1142"/>
                <a:gd name="T51" fmla="*/ 649 h 1146"/>
                <a:gd name="T52" fmla="*/ 1112 w 1142"/>
                <a:gd name="T53" fmla="*/ 605 h 1146"/>
                <a:gd name="T54" fmla="*/ 1123 w 1142"/>
                <a:gd name="T55" fmla="*/ 556 h 1146"/>
                <a:gd name="T56" fmla="*/ 1133 w 1142"/>
                <a:gd name="T57" fmla="*/ 502 h 1146"/>
                <a:gd name="T58" fmla="*/ 1140 w 1142"/>
                <a:gd name="T59" fmla="*/ 439 h 1146"/>
                <a:gd name="T60" fmla="*/ 1142 w 1142"/>
                <a:gd name="T61" fmla="*/ 368 h 1146"/>
                <a:gd name="T62" fmla="*/ 1142 w 1142"/>
                <a:gd name="T63" fmla="*/ 289 h 1146"/>
                <a:gd name="T64" fmla="*/ 1136 w 1142"/>
                <a:gd name="T65" fmla="*/ 199 h 1146"/>
                <a:gd name="T66" fmla="*/ 1127 w 1142"/>
                <a:gd name="T67" fmla="*/ 105 h 1146"/>
                <a:gd name="T68" fmla="*/ 1110 w 1142"/>
                <a:gd name="T69" fmla="*/ 0 h 1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2"/>
                <a:gd name="T106" fmla="*/ 0 h 1146"/>
                <a:gd name="T107" fmla="*/ 1142 w 1142"/>
                <a:gd name="T108" fmla="*/ 1146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8" name="フリーフォーム 23"/>
            <p:cNvSpPr>
              <a:spLocks/>
            </p:cNvSpPr>
            <p:nvPr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2 w 309"/>
                <a:gd name="T3" fmla="*/ 14 h 263"/>
                <a:gd name="T4" fmla="*/ 64 w 309"/>
                <a:gd name="T5" fmla="*/ 30 h 263"/>
                <a:gd name="T6" fmla="*/ 105 w 309"/>
                <a:gd name="T7" fmla="*/ 52 h 263"/>
                <a:gd name="T8" fmla="*/ 125 w 309"/>
                <a:gd name="T9" fmla="*/ 65 h 263"/>
                <a:gd name="T10" fmla="*/ 148 w 309"/>
                <a:gd name="T11" fmla="*/ 80 h 263"/>
                <a:gd name="T12" fmla="*/ 169 w 309"/>
                <a:gd name="T13" fmla="*/ 94 h 263"/>
                <a:gd name="T14" fmla="*/ 187 w 309"/>
                <a:gd name="T15" fmla="*/ 111 h 263"/>
                <a:gd name="T16" fmla="*/ 207 w 309"/>
                <a:gd name="T17" fmla="*/ 128 h 263"/>
                <a:gd name="T18" fmla="*/ 223 w 309"/>
                <a:gd name="T19" fmla="*/ 147 h 263"/>
                <a:gd name="T20" fmla="*/ 239 w 309"/>
                <a:gd name="T21" fmla="*/ 168 h 263"/>
                <a:gd name="T22" fmla="*/ 250 w 309"/>
                <a:gd name="T23" fmla="*/ 188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9"/>
                <a:gd name="T37" fmla="*/ 0 h 263"/>
                <a:gd name="T38" fmla="*/ 309 w 309"/>
                <a:gd name="T39" fmla="*/ 263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  <p:sp>
          <p:nvSpPr>
            <p:cNvPr id="1039" name="フリーフォーム 24"/>
            <p:cNvSpPr>
              <a:spLocks/>
            </p:cNvSpPr>
            <p:nvPr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3 w 960"/>
                <a:gd name="T3" fmla="*/ 27 h 157"/>
                <a:gd name="T4" fmla="*/ 199 w 960"/>
                <a:gd name="T5" fmla="*/ 53 h 157"/>
                <a:gd name="T6" fmla="*/ 325 w 960"/>
                <a:gd name="T7" fmla="*/ 84 h 157"/>
                <a:gd name="T8" fmla="*/ 470 w 960"/>
                <a:gd name="T9" fmla="*/ 113 h 157"/>
                <a:gd name="T10" fmla="*/ 547 w 960"/>
                <a:gd name="T11" fmla="*/ 126 h 157"/>
                <a:gd name="T12" fmla="*/ 624 w 960"/>
                <a:gd name="T13" fmla="*/ 138 h 157"/>
                <a:gd name="T14" fmla="*/ 700 w 960"/>
                <a:gd name="T15" fmla="*/ 146 h 157"/>
                <a:gd name="T16" fmla="*/ 775 w 960"/>
                <a:gd name="T17" fmla="*/ 153 h 157"/>
                <a:gd name="T18" fmla="*/ 847 w 960"/>
                <a:gd name="T19" fmla="*/ 157 h 157"/>
                <a:gd name="T20" fmla="*/ 915 w 960"/>
                <a:gd name="T21" fmla="*/ 155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157"/>
                <a:gd name="T35" fmla="*/ 960 w 960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0" lang="en-US">
                <a:ea typeface="+mn-ea"/>
              </a:endParaRPr>
            </a:p>
          </p:txBody>
        </p:sp>
      </p:grpSp>
      <p:sp>
        <p:nvSpPr>
          <p:cNvPr id="14" name="タイトル プレースホルダー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31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76" r:id="rId9"/>
    <p:sldLayoutId id="2147483685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ja-JP" altLang="en-US" sz="4000" dirty="0" smtClean="0"/>
              <a:t>日本泌尿器科学会</a:t>
            </a:r>
            <a:endParaRPr lang="en-US" altLang="ja-JP" sz="4000" dirty="0" smtClean="0"/>
          </a:p>
          <a:p>
            <a:pPr algn="ctr">
              <a:buFont typeface="Arial" charset="0"/>
              <a:buNone/>
            </a:pPr>
            <a:r>
              <a:rPr lang="en-US" altLang="ja-JP" sz="4400" b="1" dirty="0" smtClean="0"/>
              <a:t>COI </a:t>
            </a:r>
            <a:r>
              <a:rPr lang="ja-JP" altLang="en-US" sz="4400" dirty="0" smtClean="0"/>
              <a:t>開示</a:t>
            </a:r>
            <a:endParaRPr lang="en-US" altLang="ja-JP" sz="4400" dirty="0" smtClean="0"/>
          </a:p>
          <a:p>
            <a:pPr algn="ctr">
              <a:buFont typeface="Arial" charset="0"/>
              <a:buNone/>
            </a:pPr>
            <a:r>
              <a:rPr lang="ja-JP" altLang="en-US" dirty="0" smtClean="0"/>
              <a:t>筆頭発表者：　影山　慎二</a:t>
            </a:r>
            <a:endParaRPr lang="en-US" altLang="ja-JP" dirty="0" smtClean="0"/>
          </a:p>
          <a:p>
            <a:pPr>
              <a:buFont typeface="Arial" charset="0"/>
              <a:buNone/>
            </a:pPr>
            <a:endParaRPr lang="en-US" altLang="ja-JP" dirty="0" smtClean="0"/>
          </a:p>
          <a:p>
            <a:pPr algn="just">
              <a:buFont typeface="Arial" charset="0"/>
              <a:buNone/>
            </a:pPr>
            <a:r>
              <a:rPr lang="ja-JP" altLang="en-US" dirty="0" smtClean="0"/>
              <a:t>　演題発表に関連し、開示すべき</a:t>
            </a:r>
            <a:r>
              <a:rPr lang="en-US" altLang="ja-JP" dirty="0" smtClean="0"/>
              <a:t>COI</a:t>
            </a:r>
            <a:r>
              <a:rPr lang="ja-JP" altLang="en-US" dirty="0" smtClean="0"/>
              <a:t>関係に</a:t>
            </a:r>
            <a:endParaRPr lang="en-US" altLang="ja-JP" dirty="0" smtClean="0"/>
          </a:p>
          <a:p>
            <a:pPr algn="just">
              <a:buFont typeface="Arial" charset="0"/>
              <a:buNone/>
            </a:pPr>
            <a:r>
              <a:rPr lang="ja-JP" altLang="en-US" dirty="0" smtClean="0"/>
              <a:t>　ある企業などはありません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7DC3C-6C01-4DAB-B821-34D2C8AA6B78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3" name="図 2" descr="PC-3細胞の増殖に対するへスぺリジンの効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828800"/>
            <a:ext cx="4419600" cy="3437955"/>
          </a:xfrm>
          <a:prstGeom prst="rect">
            <a:avLst/>
          </a:prstGeom>
        </p:spPr>
      </p:pic>
      <p:pic>
        <p:nvPicPr>
          <p:cNvPr id="4" name="図 3" descr="LNCap細胞の増殖に対するへスぺリジンの効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4375975" cy="3429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38200" y="3810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spcBef>
                <a:spcPct val="20000"/>
              </a:spcBef>
              <a:buSzPct val="120000"/>
            </a:pPr>
            <a:r>
              <a:rPr kumimoji="0" lang="ja-JP" altLang="en-US" sz="28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ヘスペリジンの</a:t>
            </a:r>
            <a:r>
              <a:rPr kumimoji="0" lang="en-US" altLang="ja-JP" sz="2800" b="1" dirty="0" err="1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LNCaP</a:t>
            </a:r>
            <a:r>
              <a:rPr kumimoji="0" lang="ja-JP" altLang="en-US" sz="2800" b="1" dirty="0" err="1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kumimoji="0" lang="en-US" altLang="ja-JP" sz="28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PC-3</a:t>
            </a:r>
            <a:r>
              <a:rPr kumimoji="0" lang="ja-JP" altLang="en-US" sz="2800" b="1" dirty="0" smtClean="0">
                <a:solidFill>
                  <a:srgbClr val="0F3BF7"/>
                </a:solidFill>
                <a:latin typeface="HGPｺﾞｼｯｸE" pitchFamily="50" charset="-128"/>
                <a:ea typeface="HGPｺﾞｼｯｸE" pitchFamily="50" charset="-128"/>
              </a:rPr>
              <a:t>細胞に対する増殖抑制</a:t>
            </a:r>
            <a:endParaRPr kumimoji="0" lang="ja-JP" altLang="en-US" sz="2800" b="1" dirty="0">
              <a:solidFill>
                <a:srgbClr val="0F3BF7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19200" y="5562600"/>
            <a:ext cx="719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アンドロゲン依存性、非依存性両方に効果あり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PC-3 derived </a:t>
            </a:r>
            <a:r>
              <a:rPr lang="en-US" sz="3200" b="1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xenograft</a:t>
            </a: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model</a:t>
            </a:r>
            <a:endParaRPr lang="en-US" sz="3200" b="1" dirty="0">
              <a:solidFill>
                <a:srgbClr val="0F3BF7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03901-B5EB-46CF-92D0-F0C9D3067BC1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40291" name="TextBox 4"/>
          <p:cNvSpPr txBox="1">
            <a:spLocks noChangeArrowheads="1"/>
          </p:cNvSpPr>
          <p:nvPr/>
        </p:nvSpPr>
        <p:spPr bwMode="auto">
          <a:xfrm>
            <a:off x="2855913" y="5562600"/>
            <a:ext cx="3557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Professor Min-Hsiung Pan, Taiwan University, Taiwan</a:t>
            </a:r>
          </a:p>
          <a:p>
            <a:pPr algn="ctr" eaLnBrk="0" hangingPunct="0"/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Professor Chi-Tang Ho, Rutgers University, USA </a:t>
            </a:r>
          </a:p>
          <a:p>
            <a:pPr algn="ctr" eaLnBrk="0" hangingPunct="0"/>
            <a:r>
              <a:rPr kumimoji="0" lang="en-US" altLang="ja-JP" sz="1200" i="1">
                <a:latin typeface="Times New Roman" pitchFamily="18" charset="0"/>
                <a:cs typeface="Times New Roman" pitchFamily="18" charset="0"/>
              </a:rPr>
              <a:t>Food &amp; Function</a:t>
            </a:r>
            <a:r>
              <a:rPr kumimoji="0" lang="en-US" altLang="ja-JP" sz="1200">
                <a:latin typeface="Times New Roman" pitchFamily="18" charset="0"/>
                <a:cs typeface="Times New Roman" pitchFamily="18" charset="0"/>
              </a:rPr>
              <a:t>, 2013, DOI: 10.1039/c3fo60037h</a:t>
            </a:r>
          </a:p>
        </p:txBody>
      </p:sp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8839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4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b="1" smtClean="0">
                <a:effectLst/>
                <a:ea typeface="ＭＳ Ｐゴシック" charset="-128"/>
              </a:rPr>
              <a:t>Results</a:t>
            </a:r>
          </a:p>
        </p:txBody>
      </p:sp>
      <p:pic>
        <p:nvPicPr>
          <p:cNvPr id="143362" name="Picture 5" descr="PC3ラインIP増殖抑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1148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6" descr="PC3ライン経口増殖抑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10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457200" y="4876800"/>
            <a:ext cx="447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ja-JP" altLang="en-US" sz="2400" b="1">
                <a:ea typeface="HGSｺﾞｼｯｸE" pitchFamily="50" charset="-128"/>
              </a:rPr>
              <a:t>腫瘍の増殖抑制（腹腔内投与）</a:t>
            </a:r>
          </a:p>
        </p:txBody>
      </p:sp>
      <p:sp>
        <p:nvSpPr>
          <p:cNvPr id="143365" name="Rectangle 8"/>
          <p:cNvSpPr>
            <a:spLocks noChangeArrowheads="1"/>
          </p:cNvSpPr>
          <p:nvPr/>
        </p:nvSpPr>
        <p:spPr bwMode="auto">
          <a:xfrm>
            <a:off x="4800600" y="4876800"/>
            <a:ext cx="416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ja-JP" altLang="en-US" sz="2400" b="1">
                <a:ea typeface="HGSｺﾞｼｯｸE" pitchFamily="50" charset="-128"/>
              </a:rPr>
              <a:t>腫瘍の増殖抑制（経口投与）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90600" y="5562600"/>
            <a:ext cx="755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アンドロゲン非依存性癌では、経口で効果を示す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-228600" y="152400"/>
            <a:ext cx="8229600" cy="1143000"/>
          </a:xfrm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ja-JP" altLang="en-US" sz="4000" dirty="0" smtClean="0">
                <a:effectLst/>
                <a:ea typeface="ＭＳ Ｐゴシック" charset="-128"/>
              </a:rPr>
              <a:t>症例　</a:t>
            </a:r>
            <a:r>
              <a:rPr lang="en-US" altLang="ja-JP" sz="4000" dirty="0" smtClean="0">
                <a:effectLst/>
                <a:ea typeface="ＭＳ Ｐゴシック" charset="-128"/>
              </a:rPr>
              <a:t>61</a:t>
            </a:r>
            <a:r>
              <a:rPr lang="ja-JP" altLang="en-US" sz="4000" dirty="0" smtClean="0">
                <a:effectLst/>
                <a:ea typeface="ＭＳ Ｐゴシック" charset="-128"/>
              </a:rPr>
              <a:t>歳（現在</a:t>
            </a:r>
            <a:r>
              <a:rPr lang="en-US" altLang="ja-JP" sz="4000" dirty="0" smtClean="0">
                <a:effectLst/>
                <a:ea typeface="ＭＳ Ｐゴシック" charset="-128"/>
              </a:rPr>
              <a:t>71</a:t>
            </a:r>
            <a:r>
              <a:rPr lang="ja-JP" altLang="en-US" sz="4000" dirty="0" smtClean="0">
                <a:effectLst/>
                <a:ea typeface="ＭＳ Ｐゴシック" charset="-128"/>
              </a:rPr>
              <a:t>歳）</a:t>
            </a:r>
          </a:p>
        </p:txBody>
      </p:sp>
      <p:sp>
        <p:nvSpPr>
          <p:cNvPr id="122892" name="AutoShape 11"/>
          <p:cNvSpPr>
            <a:spLocks noChangeArrowheads="1"/>
          </p:cNvSpPr>
          <p:nvPr/>
        </p:nvSpPr>
        <p:spPr bwMode="auto">
          <a:xfrm>
            <a:off x="5791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2893" name="Rectangle 12"/>
          <p:cNvSpPr>
            <a:spLocks noChangeArrowheads="1"/>
          </p:cNvSpPr>
          <p:nvPr/>
        </p:nvSpPr>
        <p:spPr bwMode="auto">
          <a:xfrm>
            <a:off x="5943600" y="9906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2000" b="1" dirty="0">
                <a:latin typeface="HGSｺﾞｼｯｸE" pitchFamily="50" charset="-128"/>
                <a:ea typeface="HGSｺﾞｼｯｸE" pitchFamily="50" charset="-128"/>
              </a:rPr>
              <a:t>GL</a:t>
            </a:r>
            <a:r>
              <a:rPr kumimoji="0" lang="ja-JP" altLang="en-US" sz="2000" b="1" dirty="0">
                <a:latin typeface="HGSｺﾞｼｯｸE" pitchFamily="50" charset="-128"/>
                <a:ea typeface="HGSｺﾞｼｯｸE" pitchFamily="50" charset="-128"/>
              </a:rPr>
              <a:t>飲用開始</a:t>
            </a:r>
          </a:p>
          <a:p>
            <a:endParaRPr kumimoji="0" lang="en-US" altLang="ja-JP" sz="2000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600200" y="16002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43000" y="11430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 b="1" dirty="0">
                <a:latin typeface="HGSｺﾞｼｯｸE" pitchFamily="50" charset="-128"/>
                <a:ea typeface="HGSｺﾞｼｯｸE" pitchFamily="50" charset="-128"/>
              </a:rPr>
              <a:t>当院での経過観察開始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graphicFrame>
        <p:nvGraphicFramePr>
          <p:cNvPr id="15" name="グラフ 14"/>
          <p:cNvGraphicFramePr/>
          <p:nvPr/>
        </p:nvGraphicFramePr>
        <p:xfrm>
          <a:off x="914400" y="2057400"/>
          <a:ext cx="7543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前立腺がんに対する</a:t>
            </a:r>
            <a:r>
              <a:rPr lang="en-US" altLang="ja-JP" dirty="0" smtClean="0"/>
              <a:t>GL</a:t>
            </a:r>
            <a:r>
              <a:rPr lang="ja-JP" altLang="en-US" dirty="0" smtClean="0"/>
              <a:t>使用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04800" y="1447800"/>
          <a:ext cx="8455323" cy="447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62000"/>
                <a:gridCol w="855643"/>
                <a:gridCol w="1049357"/>
                <a:gridCol w="838200"/>
                <a:gridCol w="838200"/>
                <a:gridCol w="3197523"/>
              </a:tblGrid>
              <a:tr h="73176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開始年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年齢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飲用歴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内服量（</a:t>
                      </a:r>
                      <a:r>
                        <a:rPr kumimoji="1" lang="en-US" altLang="ja-JP" dirty="0" smtClean="0"/>
                        <a:t>CC)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開始時</a:t>
                      </a:r>
                      <a:r>
                        <a:rPr kumimoji="1" lang="en-US" altLang="ja-JP" dirty="0" smtClean="0"/>
                        <a:t>PSA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PSA</a:t>
                      </a:r>
                      <a:r>
                        <a:rPr kumimoji="1" lang="ja-JP" altLang="en-US" dirty="0" err="1" smtClean="0"/>
                        <a:t>の最</a:t>
                      </a:r>
                      <a:r>
                        <a:rPr kumimoji="1" lang="ja-JP" altLang="en-US" dirty="0" smtClean="0"/>
                        <a:t>低値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他の併用治療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年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278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LH-RH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7613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67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年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24.4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13.3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LH-RH</a:t>
                      </a:r>
                    </a:p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（併用後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13.3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⇒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0.03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2008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66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年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0.03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小線源治療後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2012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70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年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～</a:t>
                      </a:r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30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0.2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0.05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daVinc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術後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1.5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年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30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16.1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10.5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他のサプリメント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/>
                </a:tc>
              </a:tr>
              <a:tr h="5395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2014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71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4</a:t>
                      </a:r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ケ月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15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10.1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6.9</a:t>
                      </a:r>
                    </a:p>
                    <a:p>
                      <a:pPr algn="ctr"/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なし</a:t>
                      </a:r>
                      <a:endParaRPr kumimoji="1" lang="ja-JP" altLang="en-US" dirty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657600" y="5943600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HG創英角ｺﾞｼｯｸUB" pitchFamily="49" charset="-128"/>
                <a:ea typeface="HG創英角ｺﾞｼｯｸUB" pitchFamily="49" charset="-128"/>
              </a:rPr>
              <a:t>（ミヤウチ柑橘研究所のデータを改編）</a:t>
            </a:r>
            <a:endParaRPr lang="ja-JP" altLang="en-US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295400"/>
          </a:xfrm>
        </p:spPr>
        <p:txBody>
          <a:bodyPr/>
          <a:lstStyle/>
          <a:p>
            <a:r>
              <a:rPr lang="ja-JP" altLang="en-US" dirty="0" smtClean="0"/>
              <a:t>問題点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7315200" cy="4411662"/>
          </a:xfrm>
        </p:spPr>
        <p:txBody>
          <a:bodyPr/>
          <a:lstStyle/>
          <a:p>
            <a:r>
              <a:rPr kumimoji="1" lang="ja-JP" altLang="en-US" dirty="0" smtClean="0"/>
              <a:t>本症例の</a:t>
            </a:r>
            <a:r>
              <a:rPr kumimoji="1" lang="en-US" altLang="ja-JP" dirty="0" smtClean="0"/>
              <a:t>PSA</a:t>
            </a:r>
            <a:r>
              <a:rPr kumimoji="1" lang="ja-JP" altLang="en-US" dirty="0" smtClean="0"/>
              <a:t>上昇は、がんの再発？</a:t>
            </a:r>
            <a:endParaRPr kumimoji="1" lang="en-US" altLang="ja-JP" dirty="0" smtClean="0"/>
          </a:p>
          <a:p>
            <a:r>
              <a:rPr lang="ja-JP" altLang="en-US" dirty="0" smtClean="0"/>
              <a:t>単に炎症が取れただけ？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再生検を強く勧める</a:t>
            </a:r>
            <a:endParaRPr lang="en-US" altLang="ja-JP" dirty="0" smtClean="0"/>
          </a:p>
          <a:p>
            <a:r>
              <a:rPr kumimoji="1" lang="en-US" altLang="ja-JP" dirty="0" smtClean="0"/>
              <a:t>GL</a:t>
            </a:r>
            <a:r>
              <a:rPr kumimoji="1" lang="ja-JP" altLang="en-US" dirty="0" smtClean="0"/>
              <a:t>の最適な内服量が不明</a:t>
            </a:r>
            <a:endParaRPr kumimoji="1" lang="en-US" altLang="ja-JP" dirty="0" smtClean="0"/>
          </a:p>
          <a:p>
            <a:r>
              <a:rPr lang="ja-JP" altLang="en-US" dirty="0" smtClean="0"/>
              <a:t>テストステロンは？</a:t>
            </a:r>
            <a:endParaRPr kumimoji="1" lang="en-US" altLang="ja-JP" dirty="0" smtClean="0"/>
          </a:p>
          <a:p>
            <a:r>
              <a:rPr lang="ja-JP" altLang="en-US" dirty="0" smtClean="0"/>
              <a:t>長期の経過観察が必要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ja-JP" b="1" smtClean="0">
                <a:effectLst/>
                <a:ea typeface="ＭＳ Ｐゴシック" charset="-128"/>
              </a:rPr>
              <a:t>Acitive Surveillance</a:t>
            </a:r>
          </a:p>
        </p:txBody>
      </p:sp>
      <p:sp>
        <p:nvSpPr>
          <p:cNvPr id="13314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7543800" cy="4684713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AS</a:t>
            </a:r>
            <a:r>
              <a:rPr lang="ja-JP" altLang="en-US" dirty="0" smtClean="0">
                <a:ea typeface="ＭＳ Ｐゴシック" charset="-128"/>
              </a:rPr>
              <a:t>は、治療を行なわずに経過観察</a:t>
            </a:r>
          </a:p>
          <a:p>
            <a:r>
              <a:rPr lang="ja-JP" altLang="en-US" dirty="0" smtClean="0">
                <a:ea typeface="ＭＳ Ｐゴシック" charset="-128"/>
              </a:rPr>
              <a:t>患者さんの不安感も強い</a:t>
            </a:r>
          </a:p>
          <a:p>
            <a:r>
              <a:rPr lang="en-US" altLang="ja-JP" dirty="0" smtClean="0">
                <a:ea typeface="ＭＳ Ｐゴシック" charset="-128"/>
              </a:rPr>
              <a:t>PSA</a:t>
            </a:r>
            <a:r>
              <a:rPr lang="ja-JP" altLang="en-US" dirty="0" smtClean="0">
                <a:ea typeface="ＭＳ Ｐゴシック" charset="-128"/>
              </a:rPr>
              <a:t>が少し上昇すると、何か良いものはないか･･･と質問が多い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E2423-51B1-4893-848F-B04CE6B4BACB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Rectangle 4"/>
          <p:cNvSpPr>
            <a:spLocks noGrp="1"/>
          </p:cNvSpPr>
          <p:nvPr>
            <p:ph type="title"/>
          </p:nvPr>
        </p:nvSpPr>
        <p:spPr bwMode="auto">
          <a:xfrm>
            <a:off x="381000" y="533400"/>
            <a:ext cx="8229600" cy="1143000"/>
          </a:xfrm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ja-JP" altLang="en-US" sz="4000" dirty="0" smtClean="0">
                <a:effectLst/>
                <a:ea typeface="ＭＳ Ｐゴシック" charset="-128"/>
              </a:rPr>
              <a:t>症例　</a:t>
            </a:r>
            <a:r>
              <a:rPr lang="en-US" altLang="ja-JP" sz="4000" dirty="0" smtClean="0">
                <a:effectLst/>
                <a:ea typeface="ＭＳ Ｐゴシック" charset="-128"/>
              </a:rPr>
              <a:t>61</a:t>
            </a:r>
            <a:r>
              <a:rPr lang="ja-JP" altLang="en-US" sz="4000" dirty="0" smtClean="0">
                <a:effectLst/>
                <a:ea typeface="ＭＳ Ｐゴシック" charset="-128"/>
              </a:rPr>
              <a:t>歳（現在</a:t>
            </a:r>
            <a:r>
              <a:rPr lang="en-US" altLang="ja-JP" sz="4000" dirty="0" smtClean="0">
                <a:effectLst/>
                <a:ea typeface="ＭＳ Ｐゴシック" charset="-128"/>
              </a:rPr>
              <a:t>71</a:t>
            </a:r>
            <a:r>
              <a:rPr lang="ja-JP" altLang="en-US" sz="4000" dirty="0" smtClean="0">
                <a:effectLst/>
                <a:ea typeface="ＭＳ Ｐゴシック" charset="-128"/>
              </a:rPr>
              <a:t>歳）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19200" y="16764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主訴：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PSA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値の経過観察希望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現病歴：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2004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年　浜松市の某総合病院で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PSA5.2</a:t>
            </a:r>
            <a:r>
              <a:rPr lang="ja-JP" altLang="en-US" sz="2400" dirty="0" err="1" smtClean="0">
                <a:latin typeface="HGPｺﾞｼｯｸE" pitchFamily="50" charset="-128"/>
                <a:ea typeface="HGPｺﾞｼｯｸE" pitchFamily="50" charset="-128"/>
              </a:rPr>
              <a:t>で生検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G3+4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が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2/6</a:t>
            </a:r>
            <a:r>
              <a:rPr lang="ja-JP" altLang="en-US" sz="2400" dirty="0" err="1" smtClean="0">
                <a:latin typeface="HGPｺﾞｼｯｸE" pitchFamily="50" charset="-128"/>
                <a:ea typeface="HGPｺﾞｼｯｸE" pitchFamily="50" charset="-128"/>
              </a:rPr>
              <a:t>で検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出。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T2aNoMo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で経過観察希望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2006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年　同院で再生検　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G3+4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が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1/6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のため経過観察継続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　その後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PSA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は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7.2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が最高で、おおむね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5-6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で経過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2013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年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月　転居で静岡に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　当院で経過観察継続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現症・検査結果：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TG,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LDL-C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が基準値をすこし上回る以外、特記すべきことなし</a:t>
            </a:r>
            <a:endParaRPr lang="en-US" altLang="ja-JP" sz="24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1143000" y="685800"/>
            <a:ext cx="70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b="1" dirty="0">
                <a:latin typeface="HGSｺﾞｼｯｸE" pitchFamily="50" charset="-128"/>
                <a:ea typeface="HGSｺﾞｼｯｸE" pitchFamily="50" charset="-128"/>
              </a:rPr>
              <a:t>G3+4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2102" name="AutoShape 8"/>
          <p:cNvSpPr>
            <a:spLocks noChangeArrowheads="1"/>
          </p:cNvSpPr>
          <p:nvPr/>
        </p:nvSpPr>
        <p:spPr bwMode="auto">
          <a:xfrm>
            <a:off x="1371600" y="1447800"/>
            <a:ext cx="152400" cy="16002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3" name="Rectangle 9"/>
          <p:cNvSpPr>
            <a:spLocks noChangeArrowheads="1"/>
          </p:cNvSpPr>
          <p:nvPr/>
        </p:nvSpPr>
        <p:spPr bwMode="auto">
          <a:xfrm>
            <a:off x="1981200" y="685800"/>
            <a:ext cx="70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b="1" dirty="0">
                <a:latin typeface="HGSｺﾞｼｯｸE" pitchFamily="50" charset="-128"/>
                <a:ea typeface="HGSｺﾞｼｯｸE" pitchFamily="50" charset="-128"/>
              </a:rPr>
              <a:t>G3+4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32104" name="AutoShape 10"/>
          <p:cNvSpPr>
            <a:spLocks noChangeArrowheads="1"/>
          </p:cNvSpPr>
          <p:nvPr/>
        </p:nvSpPr>
        <p:spPr bwMode="auto">
          <a:xfrm>
            <a:off x="2133600" y="1447800"/>
            <a:ext cx="152400" cy="15240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5" name="AutoShape 11"/>
          <p:cNvSpPr>
            <a:spLocks noChangeArrowheads="1"/>
          </p:cNvSpPr>
          <p:nvPr/>
        </p:nvSpPr>
        <p:spPr bwMode="auto">
          <a:xfrm>
            <a:off x="5791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2106" name="Rectangle 12"/>
          <p:cNvSpPr>
            <a:spLocks noChangeArrowheads="1"/>
          </p:cNvSpPr>
          <p:nvPr/>
        </p:nvSpPr>
        <p:spPr bwMode="auto">
          <a:xfrm>
            <a:off x="5486400" y="990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 b="1" dirty="0">
                <a:latin typeface="HGSｺﾞｼｯｸE" pitchFamily="50" charset="-128"/>
                <a:ea typeface="HGSｺﾞｼｯｸE" pitchFamily="50" charset="-128"/>
              </a:rPr>
              <a:t>当院での経過観察開始</a:t>
            </a:r>
          </a:p>
          <a:p>
            <a:endParaRPr kumimoji="0" lang="en-US" altLang="ja-JP" b="1" dirty="0">
              <a:latin typeface="HGSｺﾞｼｯｸE" pitchFamily="50" charset="-128"/>
              <a:ea typeface="HGSｺﾞｼｯｸE" pitchFamily="50" charset="-128"/>
            </a:endParaRPr>
          </a:p>
        </p:txBody>
      </p:sp>
      <p:graphicFrame>
        <p:nvGraphicFramePr>
          <p:cNvPr id="15" name="グラフ 14"/>
          <p:cNvGraphicFramePr/>
          <p:nvPr/>
        </p:nvGraphicFramePr>
        <p:xfrm>
          <a:off x="762000" y="18288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905000" y="1524000"/>
            <a:ext cx="1066800" cy="762000"/>
          </a:xfrm>
          <a:prstGeom prst="wedgeEllipseCallout">
            <a:avLst>
              <a:gd name="adj1" fmla="val -86507"/>
              <a:gd name="adj2" fmla="val 91227"/>
            </a:avLst>
          </a:prstGeom>
          <a:solidFill>
            <a:srgbClr val="ECA7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400" b="1"/>
              <a:t>2/6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276600" y="1447800"/>
            <a:ext cx="1066800" cy="762000"/>
          </a:xfrm>
          <a:prstGeom prst="wedgeEllipseCallout">
            <a:avLst>
              <a:gd name="adj1" fmla="val -143024"/>
              <a:gd name="adj2" fmla="val 94884"/>
            </a:avLst>
          </a:prstGeom>
          <a:solidFill>
            <a:srgbClr val="ECA7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400" b="1"/>
              <a:t>1/6</a:t>
            </a:r>
          </a:p>
        </p:txBody>
      </p:sp>
      <p:pic>
        <p:nvPicPr>
          <p:cNvPr id="11" name="図 10" descr="0000000126629342.30100000.000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276600"/>
            <a:ext cx="3581400" cy="3581400"/>
          </a:xfrm>
          <a:prstGeom prst="rect">
            <a:avLst/>
          </a:prstGeom>
        </p:spPr>
      </p:pic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172200" y="13716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00800" y="144780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latin typeface="HGSｺﾞｼｯｸE" pitchFamily="50" charset="-128"/>
                <a:ea typeface="HGSｺﾞｼｯｸE" pitchFamily="50" charset="-128"/>
              </a:rPr>
              <a:t>MRI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106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 bwMode="auto">
          <a:noFill/>
          <a:effec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ja-JP" altLang="en-US" b="1" smtClean="0">
                <a:effectLst/>
                <a:ea typeface="ＭＳ Ｐゴシック" charset="-128"/>
              </a:rPr>
              <a:t>癌の低侵襲治療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600200"/>
            <a:ext cx="8229600" cy="4684713"/>
          </a:xfrm>
        </p:spPr>
        <p:txBody>
          <a:bodyPr/>
          <a:lstStyle/>
          <a:p>
            <a:r>
              <a:rPr lang="ja-JP" altLang="en-US" smtClean="0">
                <a:ea typeface="ＭＳ Ｐゴシック" charset="-128"/>
              </a:rPr>
              <a:t>メトホルミン</a:t>
            </a:r>
          </a:p>
          <a:p>
            <a:r>
              <a:rPr lang="en-US" altLang="ja-JP" smtClean="0">
                <a:ea typeface="ＭＳ Ｐゴシック" charset="-128"/>
              </a:rPr>
              <a:t>VitD</a:t>
            </a:r>
          </a:p>
          <a:p>
            <a:r>
              <a:rPr lang="ja-JP" altLang="en-US" smtClean="0">
                <a:ea typeface="ＭＳ Ｐゴシック" charset="-128"/>
              </a:rPr>
              <a:t>クルクミン</a:t>
            </a:r>
          </a:p>
          <a:p>
            <a:r>
              <a:rPr lang="ja-JP" altLang="en-US" smtClean="0">
                <a:ea typeface="ＭＳ Ｐゴシック" charset="-128"/>
              </a:rPr>
              <a:t>アガリスク</a:t>
            </a:r>
          </a:p>
          <a:p>
            <a:r>
              <a:rPr lang="en-US" altLang="ja-JP" smtClean="0">
                <a:ea typeface="ＭＳ Ｐゴシック" charset="-128"/>
              </a:rPr>
              <a:t>PDT</a:t>
            </a:r>
            <a:r>
              <a:rPr lang="ja-JP" altLang="en-US" smtClean="0">
                <a:ea typeface="ＭＳ Ｐゴシック" charset="-128"/>
              </a:rPr>
              <a:t>（光線力学療法）</a:t>
            </a:r>
          </a:p>
          <a:p>
            <a:r>
              <a:rPr lang="ja-JP" altLang="en-US" smtClean="0">
                <a:ea typeface="ＭＳ Ｐゴシック" charset="-128"/>
              </a:rPr>
              <a:t>ペプチドワクチン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Paper ba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0"/>
            <a:ext cx="796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FB2D-986A-4A12-827A-1A913CAB6054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8ECE-D4BC-447F-89EC-088AFAA62DD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4038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Gold </a:t>
            </a:r>
            <a:r>
              <a:rPr lang="en-US" sz="3200" b="1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Lotion</a:t>
            </a:r>
            <a:r>
              <a:rPr lang="en-US" sz="3200" b="1" baseline="30000" dirty="0" err="1" smtClean="0">
                <a:solidFill>
                  <a:srgbClr val="0F3BF7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TM</a:t>
            </a:r>
            <a:endParaRPr lang="en-US" sz="3200" b="1" baseline="30000" dirty="0" smtClean="0">
              <a:solidFill>
                <a:srgbClr val="0F3BF7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3200400" cy="2119313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日本で作られた柑橘類の抽出液</a:t>
            </a:r>
          </a:p>
        </p:txBody>
      </p:sp>
      <p:pic>
        <p:nvPicPr>
          <p:cNvPr id="138244" name="Picture 6" descr="G:\gl pic 9_1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1054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28600" y="3429000"/>
            <a:ext cx="3581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l"/>
            </a:pP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温州みかん </a:t>
            </a:r>
            <a:r>
              <a:rPr lang="en-US" altLang="ja-JP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     </a:t>
            </a: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レモン</a:t>
            </a:r>
            <a:r>
              <a:rPr lang="en-US" altLang="ja-JP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</a:t>
            </a: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 ネーブル八朔</a:t>
            </a:r>
            <a:r>
              <a:rPr lang="en-US" altLang="ja-JP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</a:t>
            </a: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甘夏</a:t>
            </a:r>
            <a:r>
              <a:rPr lang="en-US" altLang="ja-JP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         </a:t>
            </a: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宮内イヨカン</a:t>
            </a:r>
            <a:r>
              <a:rPr lang="en-US" altLang="ja-JP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,  </a:t>
            </a:r>
            <a:r>
              <a:rPr lang="ja-JP" altLang="en-US" sz="3200">
                <a:solidFill>
                  <a:srgbClr val="000000"/>
                </a:solidFill>
                <a:latin typeface="Corbel" pitchFamily="34" charset="0"/>
                <a:ea typeface="ＭＳ ゴシック" pitchFamily="49" charset="-128"/>
              </a:rPr>
              <a:t>アロエなど</a:t>
            </a:r>
          </a:p>
        </p:txBody>
      </p:sp>
      <p:sp>
        <p:nvSpPr>
          <p:cNvPr id="138246" name="TextBox 4"/>
          <p:cNvSpPr txBox="1">
            <a:spLocks noChangeArrowheads="1"/>
          </p:cNvSpPr>
          <p:nvPr/>
        </p:nvSpPr>
        <p:spPr bwMode="auto">
          <a:xfrm>
            <a:off x="7861300" y="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F9997BE7-E4ED-46B1-BE49-6DF048228316}" type="slidenum">
              <a:rPr kumimoji="0" lang="en-US" altLang="ja-JP" sz="1200">
                <a:solidFill>
                  <a:srgbClr val="6E4113"/>
                </a:solidFill>
                <a:ea typeface="ＭＳ ゴシック" pitchFamily="49" charset="-128"/>
              </a:rPr>
              <a:pPr algn="ctr"/>
              <a:t>7</a:t>
            </a:fld>
            <a:endParaRPr kumimoji="0" lang="en-US" altLang="ja-JP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E9CA-B6A5-48E9-B9DC-A8192101C5D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0" y="2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ja-JP" altLang="en-US" sz="3200" b="1"/>
              <a:t>柑橘果皮エキスに含有されている成分</a:t>
            </a:r>
            <a:r>
              <a:rPr kumimoji="0" lang="ja-JP" altLang="en-US"/>
              <a:t> </a:t>
            </a:r>
            <a:endParaRPr kumimoji="0" lang="en-US" altLang="ja-JP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7620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kumimoji="0" lang="en-US" altLang="ja-JP" sz="1200" dirty="0">
              <a:solidFill>
                <a:srgbClr val="0F3BF7"/>
              </a:solidFill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ペクチン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抗潰瘍、殺菌、免疫賦活</a:t>
            </a: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400" b="1" dirty="0">
                <a:latin typeface="Corbel" pitchFamily="34" charset="0"/>
              </a:rPr>
              <a:t>Essential oil</a:t>
            </a:r>
            <a:r>
              <a:rPr kumimoji="0" lang="ja-JP" altLang="en-US" sz="2400" b="1" dirty="0">
                <a:latin typeface="Corbel" pitchFamily="34" charset="0"/>
              </a:rPr>
              <a:t>（精油成分） 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400" b="1" dirty="0" err="1">
                <a:latin typeface="Corbel" pitchFamily="34" charset="0"/>
              </a:rPr>
              <a:t>Terpenoids</a:t>
            </a:r>
            <a:r>
              <a:rPr kumimoji="0" lang="en-US" altLang="ja-JP" sz="2400" b="1" dirty="0">
                <a:latin typeface="Corbel" pitchFamily="34" charset="0"/>
              </a:rPr>
              <a:t>:  limonene, linalool, </a:t>
            </a:r>
            <a:r>
              <a:rPr kumimoji="0" lang="en-US" altLang="ja-JP" sz="2400" b="1" i="1" dirty="0">
                <a:latin typeface="Corbel" pitchFamily="34" charset="0"/>
              </a:rPr>
              <a:t>etc.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他の揮発性オイル</a:t>
            </a: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抗酸化、殺菌 </a:t>
            </a: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400" b="1" dirty="0" err="1">
                <a:latin typeface="Corbel" pitchFamily="34" charset="0"/>
              </a:rPr>
              <a:t>Flavonoids</a:t>
            </a:r>
            <a:endParaRPr kumimoji="0" lang="en-US" altLang="ja-JP" sz="2400" b="1" dirty="0">
              <a:latin typeface="Corbel" pitchFamily="34" charset="0"/>
            </a:endParaRP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800" b="1" dirty="0" err="1">
                <a:solidFill>
                  <a:srgbClr val="0F3BF7"/>
                </a:solidFill>
                <a:latin typeface="Corbel" pitchFamily="34" charset="0"/>
              </a:rPr>
              <a:t>Polyhydroxyflav</a:t>
            </a:r>
            <a:r>
              <a:rPr kumimoji="0" lang="en-US" altLang="ja-JP" sz="2800" b="1" dirty="0">
                <a:solidFill>
                  <a:srgbClr val="0F3BF7"/>
                </a:solidFill>
                <a:latin typeface="Corbel" pitchFamily="34" charset="0"/>
              </a:rPr>
              <a:t>(an)ones (PHFs)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en-US" altLang="ja-JP" sz="2400" b="1" dirty="0">
                <a:latin typeface="Corbel" pitchFamily="34" charset="0"/>
              </a:rPr>
              <a:t>PMFs – </a:t>
            </a:r>
            <a:r>
              <a:rPr kumimoji="0" lang="en-US" altLang="ja-JP" sz="2400" b="1" dirty="0" err="1">
                <a:latin typeface="Corbel" pitchFamily="34" charset="0"/>
              </a:rPr>
              <a:t>polymethoxyflavones</a:t>
            </a:r>
            <a:endParaRPr kumimoji="0" lang="en-US" altLang="ja-JP" sz="2400" b="1" dirty="0">
              <a:latin typeface="Corbel" pitchFamily="34" charset="0"/>
            </a:endParaRP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抗炎症、抗発がん、抗酸化、抗アテローム作用</a:t>
            </a: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None/>
            </a:pPr>
            <a:endParaRPr kumimoji="0" lang="en-US" altLang="ja-JP" sz="2400" b="1" dirty="0">
              <a:latin typeface="Corbel" pitchFamily="34" charset="0"/>
            </a:endParaRPr>
          </a:p>
        </p:txBody>
      </p:sp>
      <p:pic>
        <p:nvPicPr>
          <p:cNvPr id="10245" name="Picture 6" descr="Paper b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92200"/>
            <a:ext cx="3048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800600" y="37338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kumimoji="0" lang="en-US" altLang="ja-JP" sz="1200" dirty="0">
              <a:solidFill>
                <a:srgbClr val="0F3BF7"/>
              </a:solidFill>
            </a:endParaRPr>
          </a:p>
          <a:p>
            <a:pPr marL="800100" lvl="1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カロチノイド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800" b="1" dirty="0">
                <a:solidFill>
                  <a:srgbClr val="0F3BF7"/>
                </a:solidFill>
                <a:latin typeface="Corbel" pitchFamily="34" charset="0"/>
              </a:rPr>
              <a:t>ヘスペリジン</a:t>
            </a:r>
          </a:p>
          <a:p>
            <a:pPr marL="1257300" lvl="2" indent="-3429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ナリンジン</a:t>
            </a:r>
          </a:p>
          <a:p>
            <a:pPr marL="1600200" lvl="3" indent="-22860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kumimoji="0" lang="ja-JP" altLang="en-US" sz="2400" b="1" dirty="0">
                <a:latin typeface="Corbel" pitchFamily="34" charset="0"/>
              </a:rPr>
              <a:t>抗がん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4" descr="PCラインWesternb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5743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4400" dirty="0">
                <a:solidFill>
                  <a:schemeClr val="tx2"/>
                </a:solidFill>
                <a:latin typeface="Calibri" pitchFamily="34" charset="0"/>
              </a:rPr>
              <a:t>GL</a:t>
            </a:r>
            <a:r>
              <a:rPr lang="ja-JP" altLang="en-US" sz="4400" dirty="0">
                <a:solidFill>
                  <a:schemeClr val="tx2"/>
                </a:solidFill>
                <a:latin typeface="Calibri" pitchFamily="34" charset="0"/>
              </a:rPr>
              <a:t>の各種パラメータに対する影響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934200" y="16764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抗炎症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58000" y="28194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転移抑制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34200" y="5029200"/>
            <a:ext cx="20810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アポトーシス</a:t>
            </a:r>
            <a:endParaRPr lang="en-US" altLang="ja-JP" sz="2800" b="1" dirty="0" smtClean="0">
              <a:solidFill>
                <a:srgbClr val="0070C0"/>
              </a:solidFill>
            </a:endParaRPr>
          </a:p>
          <a:p>
            <a:r>
              <a:rPr lang="ja-JP" altLang="en-US" sz="2800" b="1" dirty="0" smtClean="0">
                <a:solidFill>
                  <a:srgbClr val="0070C0"/>
                </a:solidFill>
              </a:rPr>
              <a:t>誘導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34200" y="39624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</a:rPr>
              <a:t>増殖抑制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40572</TotalTime>
  <Words>420</Words>
  <Application>Microsoft Office PowerPoint</Application>
  <PresentationFormat>画面に合わせる (4:3)</PresentationFormat>
  <Paragraphs>147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みやび</vt:lpstr>
      <vt:lpstr>スライド 1</vt:lpstr>
      <vt:lpstr>Acitive Surveillance</vt:lpstr>
      <vt:lpstr>症例　61歳（現在71歳）</vt:lpstr>
      <vt:lpstr>スライド 4</vt:lpstr>
      <vt:lpstr>癌の低侵襲治療</vt:lpstr>
      <vt:lpstr>スライド 6</vt:lpstr>
      <vt:lpstr>Gold LotionTM</vt:lpstr>
      <vt:lpstr>スライド 8</vt:lpstr>
      <vt:lpstr>スライド 9</vt:lpstr>
      <vt:lpstr>スライド 10</vt:lpstr>
      <vt:lpstr>PC-3 derived xenograft model</vt:lpstr>
      <vt:lpstr>Results</vt:lpstr>
      <vt:lpstr>症例　61歳（現在71歳）</vt:lpstr>
      <vt:lpstr>前立腺がんに対するGL使用</vt:lpstr>
      <vt:lpstr>問題点</vt:lpstr>
    </vt:vector>
  </TitlesOfParts>
  <Company>Rutgers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kageyama</cp:lastModifiedBy>
  <cp:revision>1599</cp:revision>
  <cp:lastPrinted>2013-07-24T13:31:23Z</cp:lastPrinted>
  <dcterms:created xsi:type="dcterms:W3CDTF">2003-06-28T01:04:26Z</dcterms:created>
  <dcterms:modified xsi:type="dcterms:W3CDTF">2014-10-01T04:37:45Z</dcterms:modified>
</cp:coreProperties>
</file>